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935" r:id="rId3"/>
    <p:sldId id="934" r:id="rId4"/>
    <p:sldId id="946" r:id="rId5"/>
    <p:sldId id="953" r:id="rId6"/>
    <p:sldId id="954" r:id="rId7"/>
    <p:sldId id="948" r:id="rId8"/>
    <p:sldId id="1006" r:id="rId9"/>
    <p:sldId id="949" r:id="rId10"/>
    <p:sldId id="950" r:id="rId11"/>
    <p:sldId id="1007" r:id="rId12"/>
    <p:sldId id="1008" r:id="rId13"/>
    <p:sldId id="956" r:id="rId14"/>
    <p:sldId id="957" r:id="rId15"/>
    <p:sldId id="958" r:id="rId16"/>
    <p:sldId id="959" r:id="rId17"/>
    <p:sldId id="964" r:id="rId18"/>
    <p:sldId id="969" r:id="rId19"/>
    <p:sldId id="970" r:id="rId20"/>
    <p:sldId id="971" r:id="rId21"/>
    <p:sldId id="984" r:id="rId22"/>
    <p:sldId id="972" r:id="rId23"/>
    <p:sldId id="973" r:id="rId24"/>
    <p:sldId id="974" r:id="rId25"/>
    <p:sldId id="975" r:id="rId26"/>
    <p:sldId id="976" r:id="rId27"/>
    <p:sldId id="978" r:id="rId28"/>
    <p:sldId id="979" r:id="rId29"/>
    <p:sldId id="980" r:id="rId30"/>
    <p:sldId id="1002" r:id="rId31"/>
    <p:sldId id="981" r:id="rId32"/>
    <p:sldId id="982" r:id="rId33"/>
    <p:sldId id="983" r:id="rId34"/>
    <p:sldId id="1000" r:id="rId35"/>
    <p:sldId id="1009" r:id="rId36"/>
    <p:sldId id="1001" r:id="rId37"/>
    <p:sldId id="1003" r:id="rId38"/>
    <p:sldId id="1004" r:id="rId39"/>
    <p:sldId id="1010" r:id="rId40"/>
    <p:sldId id="1011" r:id="rId41"/>
    <p:sldId id="989" r:id="rId42"/>
    <p:sldId id="994" r:id="rId43"/>
    <p:sldId id="1022" r:id="rId44"/>
    <p:sldId id="1023" r:id="rId45"/>
    <p:sldId id="990" r:id="rId46"/>
    <p:sldId id="991" r:id="rId47"/>
    <p:sldId id="992" r:id="rId48"/>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p:cViewPr varScale="1">
        <p:scale>
          <a:sx n="107" d="100"/>
          <a:sy n="107" d="100"/>
        </p:scale>
        <p:origin x="1760" y="176"/>
      </p:cViewPr>
      <p:guideLst>
        <p:guide orient="horz" pos="2160"/>
        <p:guide pos="2880"/>
      </p:guideLst>
    </p:cSldViewPr>
  </p:slideViewPr>
  <p:outlineViewPr>
    <p:cViewPr>
      <p:scale>
        <a:sx n="33" d="100"/>
        <a:sy n="33" d="100"/>
      </p:scale>
      <p:origin x="0" y="-14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4/8/20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E9464-9E52-944C-9CE3-606234C4259C}"/>
              </a:ext>
            </a:extLst>
          </p:cNvPr>
          <p:cNvSpPr txBox="1">
            <a:spLocks noGrp="1" noChangeArrowheads="1"/>
          </p:cNvSpPr>
          <p:nvPr/>
        </p:nvSpPr>
        <p:spPr>
          <a:xfrm>
            <a:off x="5180013" y="6513513"/>
            <a:ext cx="3962400" cy="342900"/>
          </a:xfrm>
          <a:prstGeom prst="rect">
            <a:avLst/>
          </a:prstGeom>
          <a:noFill/>
        </p:spPr>
        <p:txBody>
          <a:bodyPr anchor="b"/>
          <a:lstStyle/>
          <a:p>
            <a:pPr algn="r" fontAlgn="auto">
              <a:spcBef>
                <a:spcPts val="0"/>
              </a:spcBef>
              <a:spcAft>
                <a:spcPts val="0"/>
              </a:spcAft>
              <a:defRPr/>
            </a:pPr>
            <a:fld id="{66727C8B-B7BD-5644-9B3A-87BBCE2D9CFB}" type="slidenum">
              <a:rPr lang="en-US" sz="1200">
                <a:latin typeface="+mn-lt"/>
              </a:rPr>
              <a:pPr algn="r" fontAlgn="auto">
                <a:spcBef>
                  <a:spcPts val="0"/>
                </a:spcBef>
                <a:spcAft>
                  <a:spcPts val="0"/>
                </a:spcAft>
                <a:defRPr/>
              </a:pPr>
              <a:t>4</a:t>
            </a:fld>
            <a:endParaRPr lang="en-US" sz="1200">
              <a:latin typeface="+mn-lt"/>
            </a:endParaRPr>
          </a:p>
        </p:txBody>
      </p:sp>
      <p:sp>
        <p:nvSpPr>
          <p:cNvPr id="48130" name="Rectangle 2">
            <a:extLst>
              <a:ext uri="{FF2B5EF4-FFF2-40B4-BE49-F238E27FC236}">
                <a16:creationId xmlns:a16="http://schemas.microsoft.com/office/drawing/2014/main" id="{9B75FB8A-4956-D541-8995-73BF040746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147DB8F1-CC3B-2B42-9AB0-8573BCBFFD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243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4/8/20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4/8/20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4/8/20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4/8/20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4/8/20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4/8/20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4/8/20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4/8/20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4/8/20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4/8/20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4/8/20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4/8/20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Fukushima_Daiichi_nuclear_disaster" TargetMode="External"/><Relationship Id="rId2" Type="http://schemas.openxmlformats.org/officeDocument/2006/relationships/hyperlink" Target="https://en.wikipedia.org/wiki/Chernobyl_disast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cancer.gov/Common/PopUps/popDefinition.aspx?id=CDR0000045801&amp;version=Patient&amp;language=English" TargetMode="External"/><Relationship Id="rId3" Type="http://schemas.openxmlformats.org/officeDocument/2006/relationships/hyperlink" Target="http://www.cancer.gov/Common/PopUps/popDefinition.aspx?id=CDR0000046488&amp;version=Patient&amp;language=English" TargetMode="External"/><Relationship Id="rId7" Type="http://schemas.openxmlformats.org/officeDocument/2006/relationships/hyperlink" Target="http://www.cancer.gov/Common/PopUps/popDefinition.aspx?id=CDR0000531118&amp;version=Patient&amp;language=English" TargetMode="External"/><Relationship Id="rId2" Type="http://schemas.openxmlformats.org/officeDocument/2006/relationships/hyperlink" Target="http://www.cancer.gov/Common/PopUps/popDefinition.aspx?id=CDR0000045675&amp;version=Patient&amp;language=English" TargetMode="External"/><Relationship Id="rId1" Type="http://schemas.openxmlformats.org/officeDocument/2006/relationships/slideLayout" Target="../slideLayouts/slideLayout2.xml"/><Relationship Id="rId6" Type="http://schemas.openxmlformats.org/officeDocument/2006/relationships/hyperlink" Target="http://www.cancer.gov/Common/PopUps/popDefinition.aspx?id=CDR0000044899&amp;version=Patient&amp;language=English" TargetMode="External"/><Relationship Id="rId5" Type="http://schemas.openxmlformats.org/officeDocument/2006/relationships/hyperlink" Target="http://www.cancer.gov/Common/PopUps/popDefinition.aspx?id=CDR0000044461&amp;version=Patient&amp;language=English" TargetMode="External"/><Relationship Id="rId4" Type="http://schemas.openxmlformats.org/officeDocument/2006/relationships/hyperlink" Target="http://www.cancer.gov/Common/PopUps/popDefinition.aspx?id=CDR0000046596&amp;version=Patient&amp;language=Englis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6uPu1dRRfTY" TargetMode="External"/><Relationship Id="rId2" Type="http://schemas.openxmlformats.org/officeDocument/2006/relationships/hyperlink" Target="http://www.youtube.com/watch?v=15JsYSZIT-Q"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ancer.gov/cancertopics/factsheet/prevention/vitamin-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dirty="0">
                <a:ea typeface="ＭＳ Ｐゴシック" panose="020B0600070205080204" pitchFamily="34" charset="-128"/>
              </a:rPr>
              <a:t>Cancer Biology</a:t>
            </a:r>
            <a:br>
              <a:rPr lang="en-US" altLang="en-US" dirty="0">
                <a:ea typeface="ＭＳ Ｐゴシック" panose="020B0600070205080204" pitchFamily="34" charset="-128"/>
              </a:rPr>
            </a:br>
            <a:r>
              <a:rPr lang="en-US" altLang="en-US" dirty="0">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26</a:t>
            </a:r>
          </a:p>
          <a:p>
            <a:pPr eaLnBrk="1" fontAlgn="auto" hangingPunct="1">
              <a:spcAft>
                <a:spcPts val="0"/>
              </a:spcAft>
              <a:defRPr/>
            </a:pPr>
            <a:r>
              <a:rPr lang="en-US" dirty="0">
                <a:ea typeface="+mn-ea"/>
                <a:cs typeface="+mn-cs"/>
              </a:rPr>
              <a:t>4-8-2020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B9AE7E0-FCBC-534E-8EC3-8984E5BA8648}"/>
              </a:ext>
            </a:extLst>
          </p:cNvPr>
          <p:cNvSpPr>
            <a:spLocks noGrp="1"/>
          </p:cNvSpPr>
          <p:nvPr>
            <p:ph type="title"/>
          </p:nvPr>
        </p:nvSpPr>
        <p:spPr/>
        <p:txBody>
          <a:bodyPr/>
          <a:lstStyle/>
          <a:p>
            <a:r>
              <a:rPr lang="en-US" altLang="en-US"/>
              <a:t>Mechanism of damage</a:t>
            </a:r>
          </a:p>
        </p:txBody>
      </p:sp>
      <p:sp>
        <p:nvSpPr>
          <p:cNvPr id="22530" name="Rectangle 3">
            <a:extLst>
              <a:ext uri="{FF2B5EF4-FFF2-40B4-BE49-F238E27FC236}">
                <a16:creationId xmlns:a16="http://schemas.microsoft.com/office/drawing/2014/main" id="{48DD8382-80EE-D947-944E-A76B4D15318F}"/>
              </a:ext>
            </a:extLst>
          </p:cNvPr>
          <p:cNvSpPr>
            <a:spLocks noGrp="1"/>
          </p:cNvSpPr>
          <p:nvPr>
            <p:ph type="body" idx="1"/>
          </p:nvPr>
        </p:nvSpPr>
        <p:spPr/>
        <p:txBody>
          <a:bodyPr/>
          <a:lstStyle/>
          <a:p>
            <a:r>
              <a:rPr lang="en-US" altLang="en-US"/>
              <a:t>X-rays strip electrons from water molecules</a:t>
            </a:r>
          </a:p>
          <a:p>
            <a:r>
              <a:rPr lang="en-US" altLang="en-US"/>
              <a:t>Create free radicals which generate reactive oxygen species (ROS)</a:t>
            </a:r>
          </a:p>
          <a:p>
            <a:r>
              <a:rPr lang="en-US" altLang="en-US"/>
              <a:t>ROS damage DNA by altering bases and by inducing single and double-strand breaks</a:t>
            </a:r>
          </a:p>
          <a:p>
            <a:pPr lvl="1"/>
            <a:r>
              <a:rPr lang="en-US" altLang="en-US"/>
              <a:t>May be repaired incorrectly</a:t>
            </a:r>
          </a:p>
          <a:p>
            <a:pPr lvl="1"/>
            <a:r>
              <a:rPr lang="en-US" altLang="en-US"/>
              <a:t>May initiate DNA rearrangement (chromosome translocation)</a:t>
            </a:r>
          </a:p>
          <a:p>
            <a:pPr lvl="1"/>
            <a:r>
              <a:rPr lang="en-US" altLang="en-US"/>
              <a:t>FIGURE 6-11 textbook</a:t>
            </a:r>
          </a:p>
          <a:p>
            <a:endParaRPr lang="en-US" altLang="en-US"/>
          </a:p>
        </p:txBody>
      </p:sp>
    </p:spTree>
    <p:extLst>
      <p:ext uri="{BB962C8B-B14F-4D97-AF65-F5344CB8AC3E}">
        <p14:creationId xmlns:p14="http://schemas.microsoft.com/office/powerpoint/2010/main" val="266252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3BD18CF-D6FA-8F4B-91F3-D8A8FF6CD6F0}"/>
              </a:ext>
            </a:extLst>
          </p:cNvPr>
          <p:cNvSpPr>
            <a:spLocks noGrp="1"/>
          </p:cNvSpPr>
          <p:nvPr>
            <p:ph type="title"/>
          </p:nvPr>
        </p:nvSpPr>
        <p:spPr/>
        <p:txBody>
          <a:bodyPr/>
          <a:lstStyle/>
          <a:p>
            <a:r>
              <a:rPr lang="en-US" altLang="en-US"/>
              <a:t>Radioactive elements</a:t>
            </a:r>
          </a:p>
        </p:txBody>
      </p:sp>
      <p:sp>
        <p:nvSpPr>
          <p:cNvPr id="32770" name="Rectangle 3">
            <a:extLst>
              <a:ext uri="{FF2B5EF4-FFF2-40B4-BE49-F238E27FC236}">
                <a16:creationId xmlns:a16="http://schemas.microsoft.com/office/drawing/2014/main" id="{125D16A4-87D5-D443-B9F9-15B30C031342}"/>
              </a:ext>
            </a:extLst>
          </p:cNvPr>
          <p:cNvSpPr>
            <a:spLocks noGrp="1"/>
          </p:cNvSpPr>
          <p:nvPr>
            <p:ph type="body" idx="1"/>
          </p:nvPr>
        </p:nvSpPr>
        <p:spPr>
          <a:xfrm>
            <a:off x="457200" y="1600200"/>
            <a:ext cx="8229600" cy="5257800"/>
          </a:xfrm>
        </p:spPr>
        <p:txBody>
          <a:bodyPr/>
          <a:lstStyle/>
          <a:p>
            <a:pPr>
              <a:defRPr/>
            </a:pPr>
            <a:r>
              <a:rPr lang="en-US" altLang="en-US" dirty="0"/>
              <a:t>Some elements have unstable nuclei—emit energy when they lose  different types of particles. (Studied uranium)</a:t>
            </a:r>
          </a:p>
          <a:p>
            <a:pPr>
              <a:defRPr/>
            </a:pPr>
            <a:r>
              <a:rPr lang="en-US" altLang="en-US" dirty="0"/>
              <a:t>Discovered by Henri Becquerel at nearly the same time as X-ray discovery.</a:t>
            </a:r>
          </a:p>
          <a:p>
            <a:pPr marL="0" indent="0">
              <a:buFont typeface="Arial" panose="020B0604020202020204" pitchFamily="34" charset="0"/>
              <a:buNone/>
              <a:defRPr/>
            </a:pPr>
            <a:r>
              <a:rPr lang="en-US" altLang="en-US" dirty="0"/>
              <a:t>Late 1890s</a:t>
            </a:r>
          </a:p>
        </p:txBody>
      </p:sp>
      <p:pic>
        <p:nvPicPr>
          <p:cNvPr id="23555" name="Picture 5" descr="becquerel">
            <a:extLst>
              <a:ext uri="{FF2B5EF4-FFF2-40B4-BE49-F238E27FC236}">
                <a16:creationId xmlns:a16="http://schemas.microsoft.com/office/drawing/2014/main" id="{56267781-D7FB-4740-838F-CC0CDBB46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3810000"/>
            <a:ext cx="24812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9578DF0-271E-0646-B92F-C7696EA56270}"/>
              </a:ext>
            </a:extLst>
          </p:cNvPr>
          <p:cNvSpPr>
            <a:spLocks noGrp="1"/>
          </p:cNvSpPr>
          <p:nvPr>
            <p:ph type="title"/>
          </p:nvPr>
        </p:nvSpPr>
        <p:spPr/>
        <p:txBody>
          <a:bodyPr/>
          <a:lstStyle/>
          <a:p>
            <a:endParaRPr lang="en-US" altLang="en-US"/>
          </a:p>
        </p:txBody>
      </p:sp>
      <p:sp>
        <p:nvSpPr>
          <p:cNvPr id="24578" name="Rectangle 3">
            <a:extLst>
              <a:ext uri="{FF2B5EF4-FFF2-40B4-BE49-F238E27FC236}">
                <a16:creationId xmlns:a16="http://schemas.microsoft.com/office/drawing/2014/main" id="{3A321069-5AF2-F140-840E-FD3E7D9A882E}"/>
              </a:ext>
            </a:extLst>
          </p:cNvPr>
          <p:cNvSpPr>
            <a:spLocks noGrp="1"/>
          </p:cNvSpPr>
          <p:nvPr>
            <p:ph type="body" idx="1"/>
          </p:nvPr>
        </p:nvSpPr>
        <p:spPr/>
        <p:txBody>
          <a:bodyPr/>
          <a:lstStyle/>
          <a:p>
            <a:r>
              <a:rPr lang="en-US" altLang="en-US"/>
              <a:t>Becquerel was working with a uranium compound. Shared a Nobel prize with the Curies (Marie, Pierre, and daughter, Irene) who discovered polonium and radium</a:t>
            </a:r>
          </a:p>
          <a:p>
            <a:endParaRPr lang="en-US" altLang="en-US"/>
          </a:p>
          <a:p>
            <a:r>
              <a:rPr lang="en-US" altLang="en-US"/>
              <a:t>Now one accepted international measurement of radioactive decay=Bq</a:t>
            </a:r>
          </a:p>
        </p:txBody>
      </p:sp>
    </p:spTree>
    <p:extLst>
      <p:ext uri="{BB962C8B-B14F-4D97-AF65-F5344CB8AC3E}">
        <p14:creationId xmlns:p14="http://schemas.microsoft.com/office/powerpoint/2010/main" val="15112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D743162F-1F5C-EF46-AFE5-82A1C94AE2B4}"/>
              </a:ext>
            </a:extLst>
          </p:cNvPr>
          <p:cNvSpPr>
            <a:spLocks noGrp="1"/>
          </p:cNvSpPr>
          <p:nvPr>
            <p:ph type="title"/>
          </p:nvPr>
        </p:nvSpPr>
        <p:spPr/>
        <p:txBody>
          <a:bodyPr>
            <a:normAutofit fontScale="90000"/>
          </a:bodyPr>
          <a:lstStyle/>
          <a:p>
            <a:pPr>
              <a:defRPr/>
            </a:pPr>
            <a:r>
              <a:rPr lang="en-US" sz="4000"/>
              <a:t>Types of nuclear radiation/decay/particles</a:t>
            </a:r>
          </a:p>
        </p:txBody>
      </p:sp>
      <p:sp>
        <p:nvSpPr>
          <p:cNvPr id="25602" name="Rectangle 3">
            <a:extLst>
              <a:ext uri="{FF2B5EF4-FFF2-40B4-BE49-F238E27FC236}">
                <a16:creationId xmlns:a16="http://schemas.microsoft.com/office/drawing/2014/main" id="{72692BC8-AABC-4542-A1CF-73449529F26E}"/>
              </a:ext>
            </a:extLst>
          </p:cNvPr>
          <p:cNvSpPr>
            <a:spLocks noGrp="1"/>
          </p:cNvSpPr>
          <p:nvPr>
            <p:ph type="body" idx="1"/>
          </p:nvPr>
        </p:nvSpPr>
        <p:spPr/>
        <p:txBody>
          <a:bodyPr/>
          <a:lstStyle/>
          <a:p>
            <a:r>
              <a:rPr lang="en-US" altLang="en-US" b="1"/>
              <a:t>Alpha (</a:t>
            </a:r>
            <a:r>
              <a:rPr lang="en-US" altLang="en-US" b="1">
                <a:latin typeface="Symbol" pitchFamily="2" charset="2"/>
              </a:rPr>
              <a:t>a</a:t>
            </a:r>
            <a:r>
              <a:rPr lang="en-US" altLang="en-US" b="1"/>
              <a:t>)</a:t>
            </a:r>
            <a:r>
              <a:rPr lang="en-US" altLang="en-US"/>
              <a:t> particle—positively charged--Atom loses 2 protons + 2 neutrons (helium nucleus)</a:t>
            </a:r>
          </a:p>
          <a:p>
            <a:endParaRPr lang="en-US" altLang="en-US"/>
          </a:p>
          <a:p>
            <a:r>
              <a:rPr lang="en-US" altLang="en-US" b="1"/>
              <a:t>Beta</a:t>
            </a:r>
            <a:r>
              <a:rPr lang="en-US" altLang="en-US"/>
              <a:t> (</a:t>
            </a:r>
            <a:r>
              <a:rPr lang="en-US" altLang="en-US">
                <a:latin typeface="Symbol" pitchFamily="2" charset="2"/>
              </a:rPr>
              <a:t>b</a:t>
            </a:r>
            <a:r>
              <a:rPr lang="en-US" altLang="en-US"/>
              <a:t>) particle—negatively charged—Atom loses electron</a:t>
            </a:r>
          </a:p>
          <a:p>
            <a:endParaRPr lang="en-US" altLang="en-US"/>
          </a:p>
          <a:p>
            <a:r>
              <a:rPr lang="en-US" altLang="en-US" b="1"/>
              <a:t>Gamma</a:t>
            </a:r>
            <a:r>
              <a:rPr lang="en-US" altLang="en-US"/>
              <a:t> (</a:t>
            </a:r>
            <a:r>
              <a:rPr lang="en-US" altLang="en-US">
                <a:latin typeface="Symbol" pitchFamily="2" charset="2"/>
              </a:rPr>
              <a:t>g</a:t>
            </a:r>
            <a:r>
              <a:rPr lang="en-US" altLang="en-US"/>
              <a:t>) ray—neutral , high energy photon</a:t>
            </a:r>
          </a:p>
        </p:txBody>
      </p:sp>
    </p:spTree>
    <p:extLst>
      <p:ext uri="{BB962C8B-B14F-4D97-AF65-F5344CB8AC3E}">
        <p14:creationId xmlns:p14="http://schemas.microsoft.com/office/powerpoint/2010/main" val="81443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56F8055-5185-5C44-9BAB-E831B98B9DBD}"/>
              </a:ext>
            </a:extLst>
          </p:cNvPr>
          <p:cNvSpPr>
            <a:spLocks noGrp="1"/>
          </p:cNvSpPr>
          <p:nvPr>
            <p:ph type="title"/>
          </p:nvPr>
        </p:nvSpPr>
        <p:spPr/>
        <p:txBody>
          <a:bodyPr/>
          <a:lstStyle/>
          <a:p>
            <a:r>
              <a:rPr lang="en-US" altLang="en-US" sz="3200"/>
              <a:t>In biology, we are mainly concerned with radioactivity’s ability to damage tissues</a:t>
            </a:r>
          </a:p>
        </p:txBody>
      </p:sp>
      <p:sp>
        <p:nvSpPr>
          <p:cNvPr id="26626" name="Rectangle 3">
            <a:extLst>
              <a:ext uri="{FF2B5EF4-FFF2-40B4-BE49-F238E27FC236}">
                <a16:creationId xmlns:a16="http://schemas.microsoft.com/office/drawing/2014/main" id="{36E7FC20-FBCE-9B42-8269-1007888690F0}"/>
              </a:ext>
            </a:extLst>
          </p:cNvPr>
          <p:cNvSpPr>
            <a:spLocks noGrp="1"/>
          </p:cNvSpPr>
          <p:nvPr>
            <p:ph type="body" idx="1"/>
          </p:nvPr>
        </p:nvSpPr>
        <p:spPr>
          <a:xfrm>
            <a:off x="457200" y="1600200"/>
            <a:ext cx="8229600" cy="5029200"/>
          </a:xfrm>
        </p:spPr>
        <p:txBody>
          <a:bodyPr/>
          <a:lstStyle/>
          <a:p>
            <a:pPr>
              <a:lnSpc>
                <a:spcPct val="90000"/>
              </a:lnSpc>
            </a:pPr>
            <a:r>
              <a:rPr lang="en-US" altLang="en-US" sz="2800"/>
              <a:t>Radioactivity is measured in several ways.</a:t>
            </a:r>
          </a:p>
          <a:p>
            <a:pPr lvl="1">
              <a:lnSpc>
                <a:spcPct val="90000"/>
              </a:lnSpc>
            </a:pPr>
            <a:r>
              <a:rPr lang="en-US" altLang="en-US" sz="2400"/>
              <a:t>Elctron volt (eV) =overall energy</a:t>
            </a:r>
          </a:p>
          <a:p>
            <a:pPr lvl="1">
              <a:lnSpc>
                <a:spcPct val="90000"/>
              </a:lnSpc>
            </a:pPr>
            <a:r>
              <a:rPr lang="en-US" altLang="en-US" sz="2400"/>
              <a:t>Bq (becquerel)= rate of decay</a:t>
            </a:r>
          </a:p>
          <a:p>
            <a:pPr lvl="1">
              <a:lnSpc>
                <a:spcPct val="90000"/>
              </a:lnSpc>
            </a:pPr>
            <a:r>
              <a:rPr lang="en-US" altLang="en-US" sz="2400">
                <a:solidFill>
                  <a:srgbClr val="FF0000"/>
                </a:solidFill>
              </a:rPr>
              <a:t>Gray (Gy)= energy absorbance (in biological tissues)</a:t>
            </a:r>
          </a:p>
          <a:p>
            <a:pPr lvl="1">
              <a:lnSpc>
                <a:spcPct val="90000"/>
              </a:lnSpc>
            </a:pPr>
            <a:r>
              <a:rPr lang="en-US" altLang="en-US" sz="2400">
                <a:solidFill>
                  <a:srgbClr val="FF0000"/>
                </a:solidFill>
              </a:rPr>
              <a:t>Relative biological effectiveness (RBE)=</a:t>
            </a:r>
            <a:r>
              <a:rPr lang="en-US" altLang="en-US" sz="2400"/>
              <a:t>correction factor for Gy based on experimental exposures.</a:t>
            </a:r>
          </a:p>
          <a:p>
            <a:pPr lvl="2">
              <a:lnSpc>
                <a:spcPct val="90000"/>
              </a:lnSpc>
            </a:pPr>
            <a:r>
              <a:rPr lang="en-US" altLang="en-US" sz="2800" b="1"/>
              <a:t>Gy x RBE= </a:t>
            </a:r>
            <a:r>
              <a:rPr lang="en-US" altLang="en-US" sz="2800" b="1">
                <a:solidFill>
                  <a:srgbClr val="FF0000"/>
                </a:solidFill>
              </a:rPr>
              <a:t>sievert (Sv)</a:t>
            </a:r>
          </a:p>
          <a:p>
            <a:pPr>
              <a:lnSpc>
                <a:spcPct val="90000"/>
              </a:lnSpc>
            </a:pPr>
            <a:endParaRPr lang="en-US" altLang="en-US" sz="2800"/>
          </a:p>
          <a:p>
            <a:pPr>
              <a:lnSpc>
                <a:spcPct val="90000"/>
              </a:lnSpc>
            </a:pPr>
            <a:r>
              <a:rPr lang="en-US" altLang="en-US" sz="2800"/>
              <a:t>X-rays,</a:t>
            </a:r>
            <a:r>
              <a:rPr lang="en-US" altLang="en-US" sz="2800" b="1">
                <a:latin typeface="Symbol" pitchFamily="2" charset="2"/>
              </a:rPr>
              <a:t> b </a:t>
            </a:r>
            <a:r>
              <a:rPr lang="en-US" altLang="en-US" sz="2800" b="1"/>
              <a:t> </a:t>
            </a:r>
            <a:r>
              <a:rPr lang="en-US" altLang="en-US" sz="2800"/>
              <a:t>and </a:t>
            </a:r>
            <a:r>
              <a:rPr lang="en-US" altLang="en-US" sz="2800" b="1">
                <a:latin typeface="Symbol" pitchFamily="2" charset="2"/>
              </a:rPr>
              <a:t>g--</a:t>
            </a:r>
            <a:r>
              <a:rPr lang="en-US" altLang="en-US" sz="2800"/>
              <a:t>about equal in RBE</a:t>
            </a:r>
          </a:p>
          <a:p>
            <a:pPr>
              <a:lnSpc>
                <a:spcPct val="90000"/>
              </a:lnSpc>
            </a:pPr>
            <a:r>
              <a:rPr lang="en-US" altLang="en-US" sz="2800">
                <a:latin typeface="Symbol" pitchFamily="2" charset="2"/>
              </a:rPr>
              <a:t>a--</a:t>
            </a:r>
            <a:r>
              <a:rPr lang="en-US" altLang="en-US" sz="2800"/>
              <a:t>highest RBE—about </a:t>
            </a:r>
            <a:r>
              <a:rPr lang="en-US" altLang="en-US" sz="2800" u="sng"/>
              <a:t>20X</a:t>
            </a:r>
            <a:r>
              <a:rPr lang="en-US" altLang="en-US" sz="2800"/>
              <a:t> more damaging.</a:t>
            </a:r>
          </a:p>
          <a:p>
            <a:pPr lvl="1">
              <a:lnSpc>
                <a:spcPct val="90000"/>
              </a:lnSpc>
            </a:pPr>
            <a:r>
              <a:rPr lang="en-US" altLang="en-US" sz="2400"/>
              <a:t>Show films….</a:t>
            </a:r>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latin typeface="Symbol" pitchFamily="2" charset="2"/>
            </a:endParaRPr>
          </a:p>
        </p:txBody>
      </p:sp>
    </p:spTree>
    <p:extLst>
      <p:ext uri="{BB962C8B-B14F-4D97-AF65-F5344CB8AC3E}">
        <p14:creationId xmlns:p14="http://schemas.microsoft.com/office/powerpoint/2010/main" val="294732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D123E94-BB51-8043-A563-1F47F64C9673}"/>
              </a:ext>
            </a:extLst>
          </p:cNvPr>
          <p:cNvSpPr>
            <a:spLocks noGrp="1"/>
          </p:cNvSpPr>
          <p:nvPr>
            <p:ph type="title"/>
          </p:nvPr>
        </p:nvSpPr>
        <p:spPr/>
        <p:txBody>
          <a:bodyPr>
            <a:normAutofit fontScale="90000"/>
          </a:bodyPr>
          <a:lstStyle/>
          <a:p>
            <a:pPr>
              <a:defRPr/>
            </a:pPr>
            <a:r>
              <a:rPr lang="en-US" sz="4000"/>
              <a:t>Penetrating capability is related to ability to cause DNA damage</a:t>
            </a:r>
          </a:p>
        </p:txBody>
      </p:sp>
      <p:sp>
        <p:nvSpPr>
          <p:cNvPr id="27650" name="Rectangle 3">
            <a:extLst>
              <a:ext uri="{FF2B5EF4-FFF2-40B4-BE49-F238E27FC236}">
                <a16:creationId xmlns:a16="http://schemas.microsoft.com/office/drawing/2014/main" id="{15EA7364-AF9D-1E47-A429-0FC8E69DAB21}"/>
              </a:ext>
            </a:extLst>
          </p:cNvPr>
          <p:cNvSpPr>
            <a:spLocks noGrp="1"/>
          </p:cNvSpPr>
          <p:nvPr>
            <p:ph type="body" idx="1"/>
          </p:nvPr>
        </p:nvSpPr>
        <p:spPr/>
        <p:txBody>
          <a:bodyPr/>
          <a:lstStyle/>
          <a:p>
            <a:endParaRPr lang="en-US" altLang="en-US"/>
          </a:p>
        </p:txBody>
      </p:sp>
      <p:pic>
        <p:nvPicPr>
          <p:cNvPr id="27651" name="Picture 5" descr="s3">
            <a:extLst>
              <a:ext uri="{FF2B5EF4-FFF2-40B4-BE49-F238E27FC236}">
                <a16:creationId xmlns:a16="http://schemas.microsoft.com/office/drawing/2014/main" id="{9455A5BF-E925-C848-91A9-59D27D798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4381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3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50427D6-9E81-D547-AAE1-A7CD5EA9B697}"/>
              </a:ext>
            </a:extLst>
          </p:cNvPr>
          <p:cNvSpPr>
            <a:spLocks noGrp="1"/>
          </p:cNvSpPr>
          <p:nvPr>
            <p:ph type="title"/>
          </p:nvPr>
        </p:nvSpPr>
        <p:spPr/>
        <p:txBody>
          <a:bodyPr/>
          <a:lstStyle/>
          <a:p>
            <a:endParaRPr lang="en-US" altLang="en-US"/>
          </a:p>
        </p:txBody>
      </p:sp>
      <p:sp>
        <p:nvSpPr>
          <p:cNvPr id="28674" name="Rectangle 3">
            <a:extLst>
              <a:ext uri="{FF2B5EF4-FFF2-40B4-BE49-F238E27FC236}">
                <a16:creationId xmlns:a16="http://schemas.microsoft.com/office/drawing/2014/main" id="{5FB9FE59-4269-424F-8346-E80F5474BEA9}"/>
              </a:ext>
            </a:extLst>
          </p:cNvPr>
          <p:cNvSpPr>
            <a:spLocks noGrp="1"/>
          </p:cNvSpPr>
          <p:nvPr>
            <p:ph type="body" idx="1"/>
          </p:nvPr>
        </p:nvSpPr>
        <p:spPr/>
        <p:txBody>
          <a:bodyPr/>
          <a:lstStyle/>
          <a:p>
            <a:r>
              <a:rPr lang="en-US" altLang="en-US"/>
              <a:t>The risk associated with exposure to radioactive elements is a function of </a:t>
            </a:r>
            <a:r>
              <a:rPr lang="en-US" altLang="en-US" u="sng"/>
              <a:t>both</a:t>
            </a:r>
            <a:r>
              <a:rPr lang="en-US" altLang="en-US"/>
              <a:t> energy of the particle and its ability to penetrate human tissues.  </a:t>
            </a:r>
          </a:p>
        </p:txBody>
      </p:sp>
    </p:spTree>
    <p:extLst>
      <p:ext uri="{BB962C8B-B14F-4D97-AF65-F5344CB8AC3E}">
        <p14:creationId xmlns:p14="http://schemas.microsoft.com/office/powerpoint/2010/main" val="48992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06E6280-3765-7D4C-8071-3B1F1186058D}"/>
              </a:ext>
            </a:extLst>
          </p:cNvPr>
          <p:cNvSpPr>
            <a:spLocks noGrp="1"/>
          </p:cNvSpPr>
          <p:nvPr>
            <p:ph type="title"/>
          </p:nvPr>
        </p:nvSpPr>
        <p:spPr/>
        <p:txBody>
          <a:bodyPr/>
          <a:lstStyle/>
          <a:p>
            <a:r>
              <a:rPr lang="en-US" altLang="en-US"/>
              <a:t>“Accidental” exposures</a:t>
            </a:r>
          </a:p>
        </p:txBody>
      </p:sp>
      <p:sp>
        <p:nvSpPr>
          <p:cNvPr id="29698" name="Rectangle 3">
            <a:extLst>
              <a:ext uri="{FF2B5EF4-FFF2-40B4-BE49-F238E27FC236}">
                <a16:creationId xmlns:a16="http://schemas.microsoft.com/office/drawing/2014/main" id="{A1C2672F-C17F-2A41-8B03-E96D779345BC}"/>
              </a:ext>
            </a:extLst>
          </p:cNvPr>
          <p:cNvSpPr>
            <a:spLocks noGrp="1"/>
          </p:cNvSpPr>
          <p:nvPr>
            <p:ph type="body" idx="1"/>
          </p:nvPr>
        </p:nvSpPr>
        <p:spPr>
          <a:xfrm>
            <a:off x="457200" y="1600200"/>
            <a:ext cx="8229600" cy="5105400"/>
          </a:xfrm>
        </p:spPr>
        <p:txBody>
          <a:bodyPr/>
          <a:lstStyle/>
          <a:p>
            <a:r>
              <a:rPr lang="en-US" altLang="en-US" b="1">
                <a:latin typeface="Symbol" pitchFamily="2" charset="2"/>
              </a:rPr>
              <a:t>b/g</a:t>
            </a:r>
            <a:r>
              <a:rPr lang="en-US" altLang="en-US"/>
              <a:t> particles</a:t>
            </a:r>
          </a:p>
          <a:p>
            <a:pPr lvl="1"/>
            <a:r>
              <a:rPr lang="en-US" altLang="en-US"/>
              <a:t>Atomic bomb survivors in Japan post WWII</a:t>
            </a:r>
          </a:p>
          <a:p>
            <a:pPr lvl="1"/>
            <a:endParaRPr lang="en-US" altLang="en-US"/>
          </a:p>
          <a:p>
            <a:pPr lvl="1"/>
            <a:r>
              <a:rPr lang="en-US" altLang="en-US"/>
              <a:t>Atomic bomb testing in southwestern US.</a:t>
            </a:r>
          </a:p>
          <a:p>
            <a:pPr lvl="1"/>
            <a:endParaRPr lang="en-US" altLang="en-US"/>
          </a:p>
          <a:p>
            <a:pPr lvl="1"/>
            <a:r>
              <a:rPr lang="en-US" altLang="en-US"/>
              <a:t>Chernobyl (Ukrane) reactor accident </a:t>
            </a:r>
            <a:r>
              <a:rPr lang="en-US" altLang="en-US">
                <a:hlinkClick r:id="rId2"/>
              </a:rPr>
              <a:t>https://en.wikipedia.org/wiki/Chernobyl_disaster</a:t>
            </a:r>
            <a:endParaRPr lang="en-US" altLang="en-US"/>
          </a:p>
          <a:p>
            <a:pPr lvl="1"/>
            <a:r>
              <a:rPr lang="en-US" altLang="en-US"/>
              <a:t>Japan earthquake/ tsunami </a:t>
            </a:r>
            <a:r>
              <a:rPr lang="en-US" altLang="en-US">
                <a:hlinkClick r:id="rId3"/>
              </a:rPr>
              <a:t>https://en.wikipedia.org/wiki/Fukushima_Daiichi_nuclear_disaster</a:t>
            </a:r>
            <a:endParaRPr lang="en-US" altLang="en-US"/>
          </a:p>
          <a:p>
            <a:pPr lvl="1"/>
            <a:endParaRPr lang="en-US" altLang="en-US"/>
          </a:p>
          <a:p>
            <a:pPr lvl="1"/>
            <a:endParaRPr lang="en-US" altLang="en-US"/>
          </a:p>
        </p:txBody>
      </p:sp>
    </p:spTree>
    <p:extLst>
      <p:ext uri="{BB962C8B-B14F-4D97-AF65-F5344CB8AC3E}">
        <p14:creationId xmlns:p14="http://schemas.microsoft.com/office/powerpoint/2010/main" val="191143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3132F83-43F2-C24C-897B-F2F055E2F18A}"/>
              </a:ext>
            </a:extLst>
          </p:cNvPr>
          <p:cNvSpPr>
            <a:spLocks noGrp="1"/>
          </p:cNvSpPr>
          <p:nvPr>
            <p:ph type="title"/>
          </p:nvPr>
        </p:nvSpPr>
        <p:spPr/>
        <p:txBody>
          <a:bodyPr>
            <a:normAutofit fontScale="90000"/>
          </a:bodyPr>
          <a:lstStyle/>
          <a:p>
            <a:pPr>
              <a:defRPr/>
            </a:pPr>
            <a:r>
              <a:rPr lang="en-US" sz="3600" b="1"/>
              <a:t>Leukemia</a:t>
            </a:r>
            <a:r>
              <a:rPr lang="en-US" sz="3600"/>
              <a:t> often seen as the predominant cancer—after radiation exposure.</a:t>
            </a:r>
          </a:p>
        </p:txBody>
      </p:sp>
      <p:sp>
        <p:nvSpPr>
          <p:cNvPr id="30722" name="Rectangle 3">
            <a:extLst>
              <a:ext uri="{FF2B5EF4-FFF2-40B4-BE49-F238E27FC236}">
                <a16:creationId xmlns:a16="http://schemas.microsoft.com/office/drawing/2014/main" id="{683F57CA-BF38-4B43-B5C6-FCE5570327C1}"/>
              </a:ext>
            </a:extLst>
          </p:cNvPr>
          <p:cNvSpPr>
            <a:spLocks noGrp="1"/>
          </p:cNvSpPr>
          <p:nvPr>
            <p:ph type="body" idx="1"/>
          </p:nvPr>
        </p:nvSpPr>
        <p:spPr/>
        <p:txBody>
          <a:bodyPr/>
          <a:lstStyle/>
          <a:p>
            <a:r>
              <a:rPr lang="en-US" altLang="en-US"/>
              <a:t>Why?</a:t>
            </a:r>
          </a:p>
          <a:p>
            <a:endParaRPr lang="en-US" altLang="en-US"/>
          </a:p>
          <a:p>
            <a:pPr lvl="1"/>
            <a:r>
              <a:rPr lang="en-US" altLang="en-US"/>
              <a:t>Leukemia originates in a blood precursor cell present in the bone marrow.  Bone marrow is one of the most active tissues in terms of cell division.</a:t>
            </a:r>
          </a:p>
          <a:p>
            <a:pPr lvl="2"/>
            <a:r>
              <a:rPr lang="en-US" altLang="en-US" b="1"/>
              <a:t>In a sense, no need for external tumor promoter once one or more DNA mutations occur.  Rapid cell division is normal here, meaning DNA is replicated frequently and mutations are more likely to accumulate.</a:t>
            </a:r>
          </a:p>
        </p:txBody>
      </p:sp>
    </p:spTree>
    <p:extLst>
      <p:ext uri="{BB962C8B-B14F-4D97-AF65-F5344CB8AC3E}">
        <p14:creationId xmlns:p14="http://schemas.microsoft.com/office/powerpoint/2010/main" val="256932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F2B5A87-67D5-C44B-97AF-9BDFCC838BD7}"/>
              </a:ext>
            </a:extLst>
          </p:cNvPr>
          <p:cNvSpPr>
            <a:spLocks noGrp="1"/>
          </p:cNvSpPr>
          <p:nvPr>
            <p:ph type="title"/>
          </p:nvPr>
        </p:nvSpPr>
        <p:spPr/>
        <p:txBody>
          <a:bodyPr>
            <a:normAutofit fontScale="90000"/>
          </a:bodyPr>
          <a:lstStyle/>
          <a:p>
            <a:pPr>
              <a:defRPr/>
            </a:pPr>
            <a:r>
              <a:rPr lang="en-US" sz="4000"/>
              <a:t>Leukemia increase  is often </a:t>
            </a:r>
            <a:r>
              <a:rPr lang="en-US" sz="4000" u="sng"/>
              <a:t>over</a:t>
            </a:r>
            <a:r>
              <a:rPr lang="en-US" sz="4000"/>
              <a:t>estimated</a:t>
            </a:r>
          </a:p>
        </p:txBody>
      </p:sp>
      <p:sp>
        <p:nvSpPr>
          <p:cNvPr id="31746" name="Rectangle 3">
            <a:extLst>
              <a:ext uri="{FF2B5EF4-FFF2-40B4-BE49-F238E27FC236}">
                <a16:creationId xmlns:a16="http://schemas.microsoft.com/office/drawing/2014/main" id="{91C5C643-3D8A-2547-8A32-62B03621956A}"/>
              </a:ext>
            </a:extLst>
          </p:cNvPr>
          <p:cNvSpPr>
            <a:spLocks noGrp="1"/>
          </p:cNvSpPr>
          <p:nvPr>
            <p:ph type="body" idx="1"/>
          </p:nvPr>
        </p:nvSpPr>
        <p:spPr/>
        <p:txBody>
          <a:bodyPr/>
          <a:lstStyle/>
          <a:p>
            <a:pPr marL="609600" indent="-609600"/>
            <a:r>
              <a:rPr lang="en-US" altLang="en-US"/>
              <a:t>Why?</a:t>
            </a:r>
          </a:p>
          <a:p>
            <a:pPr marL="990600" lvl="1" indent="-533400">
              <a:buFont typeface="Arial" panose="020B0604020202020204" pitchFamily="34" charset="0"/>
              <a:buAutoNum type="arabicPeriod"/>
            </a:pPr>
            <a:r>
              <a:rPr lang="en-US" altLang="en-US"/>
              <a:t>Its overall incidence is lower than most other types of cancer, so any increase is easier to spot.</a:t>
            </a:r>
          </a:p>
          <a:p>
            <a:pPr marL="990600" lvl="1" indent="-533400">
              <a:buFont typeface="Arial" panose="020B0604020202020204" pitchFamily="34" charset="0"/>
              <a:buAutoNum type="arabicPeriod"/>
            </a:pPr>
            <a:r>
              <a:rPr lang="en-US" altLang="en-US"/>
              <a:t>The waiting period/latent period, between exposure to radiation and cancer is much shorter for leukemias than for other cancer types.  The are usually the first type of cancer to show up.</a:t>
            </a:r>
          </a:p>
        </p:txBody>
      </p:sp>
    </p:spTree>
    <p:extLst>
      <p:ext uri="{BB962C8B-B14F-4D97-AF65-F5344CB8AC3E}">
        <p14:creationId xmlns:p14="http://schemas.microsoft.com/office/powerpoint/2010/main" val="39138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020-2E6C-2249-87BE-21254494BFB9}"/>
              </a:ext>
            </a:extLst>
          </p:cNvPr>
          <p:cNvSpPr>
            <a:spLocks noGrp="1"/>
          </p:cNvSpPr>
          <p:nvPr>
            <p:ph type="title"/>
          </p:nvPr>
        </p:nvSpPr>
        <p:spPr>
          <a:xfrm>
            <a:off x="457200" y="76200"/>
            <a:ext cx="8229600" cy="1143000"/>
          </a:xfrm>
        </p:spPr>
        <p:txBody>
          <a:bodyPr/>
          <a:lstStyle/>
          <a:p>
            <a:r>
              <a:rPr lang="en-US" dirty="0"/>
              <a:t>Announcements</a:t>
            </a:r>
          </a:p>
        </p:txBody>
      </p:sp>
      <p:sp>
        <p:nvSpPr>
          <p:cNvPr id="3" name="Content Placeholder 2">
            <a:extLst>
              <a:ext uri="{FF2B5EF4-FFF2-40B4-BE49-F238E27FC236}">
                <a16:creationId xmlns:a16="http://schemas.microsoft.com/office/drawing/2014/main" id="{B079F857-6F64-FC45-8B90-2EE4321A1CCC}"/>
              </a:ext>
            </a:extLst>
          </p:cNvPr>
          <p:cNvSpPr>
            <a:spLocks noGrp="1"/>
          </p:cNvSpPr>
          <p:nvPr>
            <p:ph idx="1"/>
          </p:nvPr>
        </p:nvSpPr>
        <p:spPr>
          <a:xfrm>
            <a:off x="685800" y="990600"/>
            <a:ext cx="8229600" cy="5791200"/>
          </a:xfrm>
        </p:spPr>
        <p:txBody>
          <a:bodyPr/>
          <a:lstStyle/>
          <a:p>
            <a:r>
              <a:rPr lang="en-US" dirty="0"/>
              <a:t>Quiz 4---will start grading today.  You should be able to see grades and comments on BB as I submit them. </a:t>
            </a:r>
          </a:p>
          <a:p>
            <a:endParaRPr lang="en-US" dirty="0"/>
          </a:p>
          <a:p>
            <a:r>
              <a:rPr lang="en-US" dirty="0"/>
              <a:t>No “class” Friday or Monday---regular holiday days off on MSU schedule.  Rest, catch up, and communicate any concerns. </a:t>
            </a:r>
          </a:p>
          <a:p>
            <a:r>
              <a:rPr lang="en-US" dirty="0"/>
              <a:t>We can meet anytime by BB collaborate---even over the holiday weekend. </a:t>
            </a:r>
          </a:p>
        </p:txBody>
      </p:sp>
    </p:spTree>
    <p:extLst>
      <p:ext uri="{BB962C8B-B14F-4D97-AF65-F5344CB8AC3E}">
        <p14:creationId xmlns:p14="http://schemas.microsoft.com/office/powerpoint/2010/main" val="162557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250B147B-1C20-5A41-B8C9-84CB09D3D290}"/>
              </a:ext>
            </a:extLst>
          </p:cNvPr>
          <p:cNvSpPr>
            <a:spLocks noGrp="1"/>
          </p:cNvSpPr>
          <p:nvPr>
            <p:ph type="title"/>
          </p:nvPr>
        </p:nvSpPr>
        <p:spPr/>
        <p:txBody>
          <a:bodyPr/>
          <a:lstStyle/>
          <a:p>
            <a:r>
              <a:rPr lang="en-US" altLang="en-US"/>
              <a:t>Changing direction….Confusing concepts</a:t>
            </a:r>
          </a:p>
        </p:txBody>
      </p:sp>
      <p:sp>
        <p:nvSpPr>
          <p:cNvPr id="3" name="Content Placeholder 2">
            <a:extLst>
              <a:ext uri="{FF2B5EF4-FFF2-40B4-BE49-F238E27FC236}">
                <a16:creationId xmlns:a16="http://schemas.microsoft.com/office/drawing/2014/main" id="{E75B5C9A-6B22-4C44-8956-D406B11BBA23}"/>
              </a:ext>
            </a:extLst>
          </p:cNvPr>
          <p:cNvSpPr>
            <a:spLocks noGrp="1"/>
          </p:cNvSpPr>
          <p:nvPr>
            <p:ph idx="1"/>
          </p:nvPr>
        </p:nvSpPr>
        <p:spPr/>
        <p:txBody>
          <a:bodyPr>
            <a:normAutofit fontScale="92500"/>
          </a:bodyPr>
          <a:lstStyle/>
          <a:p>
            <a:pPr>
              <a:defRPr/>
            </a:pPr>
            <a:r>
              <a:rPr lang="en-US" dirty="0"/>
              <a:t>We have recently reviewed some of the causes of cancer and spent a great deal of time on chemical carcinogens and radiation as causes.</a:t>
            </a:r>
          </a:p>
          <a:p>
            <a:pPr>
              <a:defRPr/>
            </a:pPr>
            <a:endParaRPr lang="en-US" dirty="0"/>
          </a:p>
          <a:p>
            <a:pPr>
              <a:defRPr/>
            </a:pPr>
            <a:r>
              <a:rPr lang="en-US" dirty="0"/>
              <a:t>Chapter 11 takes on aspects of cancer screening and treatment and points out that some of the most </a:t>
            </a:r>
            <a:r>
              <a:rPr lang="en-US"/>
              <a:t>potent mutagens/carcinogens </a:t>
            </a:r>
            <a:r>
              <a:rPr lang="en-US" dirty="0"/>
              <a:t>(including radiation)  are also common treatments for cancer.</a:t>
            </a:r>
          </a:p>
        </p:txBody>
      </p:sp>
    </p:spTree>
    <p:extLst>
      <p:ext uri="{BB962C8B-B14F-4D97-AF65-F5344CB8AC3E}">
        <p14:creationId xmlns:p14="http://schemas.microsoft.com/office/powerpoint/2010/main" val="411339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4FE7EED6-B9BE-8A46-A378-247AAA374ADF}"/>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4218A18B-BA83-8E4E-8450-BE5FD7DA5A6E}"/>
              </a:ext>
            </a:extLst>
          </p:cNvPr>
          <p:cNvSpPr>
            <a:spLocks noGrp="1"/>
          </p:cNvSpPr>
          <p:nvPr>
            <p:ph idx="1"/>
          </p:nvPr>
        </p:nvSpPr>
        <p:spPr/>
        <p:txBody>
          <a:bodyPr/>
          <a:lstStyle/>
          <a:p>
            <a:r>
              <a:rPr lang="en-US" altLang="en-US"/>
              <a:t>And many of the cancer screening method use some radiation for imaging tissue inside the body….</a:t>
            </a:r>
          </a:p>
        </p:txBody>
      </p:sp>
    </p:spTree>
    <p:extLst>
      <p:ext uri="{BB962C8B-B14F-4D97-AF65-F5344CB8AC3E}">
        <p14:creationId xmlns:p14="http://schemas.microsoft.com/office/powerpoint/2010/main" val="366093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37E8827-031E-8E4F-9E59-6E02A1E588A9}"/>
              </a:ext>
            </a:extLst>
          </p:cNvPr>
          <p:cNvSpPr>
            <a:spLocks noGrp="1"/>
          </p:cNvSpPr>
          <p:nvPr>
            <p:ph type="title"/>
          </p:nvPr>
        </p:nvSpPr>
        <p:spPr/>
        <p:txBody>
          <a:bodyPr/>
          <a:lstStyle/>
          <a:p>
            <a:r>
              <a:rPr lang="en-US" altLang="en-US"/>
              <a:t>What does cancer look/feel like?</a:t>
            </a:r>
          </a:p>
        </p:txBody>
      </p:sp>
      <p:sp>
        <p:nvSpPr>
          <p:cNvPr id="34818" name="Rectangle 3">
            <a:extLst>
              <a:ext uri="{FF2B5EF4-FFF2-40B4-BE49-F238E27FC236}">
                <a16:creationId xmlns:a16="http://schemas.microsoft.com/office/drawing/2014/main" id="{E4005D1D-D804-DA4A-99AB-2D60BDB9DA07}"/>
              </a:ext>
            </a:extLst>
          </p:cNvPr>
          <p:cNvSpPr>
            <a:spLocks noGrp="1"/>
          </p:cNvSpPr>
          <p:nvPr>
            <p:ph type="body" idx="1"/>
          </p:nvPr>
        </p:nvSpPr>
        <p:spPr/>
        <p:txBody>
          <a:bodyPr/>
          <a:lstStyle/>
          <a:p>
            <a:r>
              <a:rPr lang="en-US" altLang="en-US"/>
              <a:t>In a sense, cancer is a chronic disease (long lasting), with few early, consistent symptoms.</a:t>
            </a:r>
          </a:p>
          <a:p>
            <a:endParaRPr lang="en-US" altLang="en-US"/>
          </a:p>
          <a:p>
            <a:r>
              <a:rPr lang="en-US" altLang="en-US"/>
              <a:t>For most cancers, you will have carried around the abnormal mass of cells for a long time without any ill effects.</a:t>
            </a:r>
          </a:p>
        </p:txBody>
      </p:sp>
    </p:spTree>
    <p:extLst>
      <p:ext uri="{BB962C8B-B14F-4D97-AF65-F5344CB8AC3E}">
        <p14:creationId xmlns:p14="http://schemas.microsoft.com/office/powerpoint/2010/main" val="165134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3CE86F49-EAEE-D243-AB41-5CA98B2CD75B}"/>
              </a:ext>
            </a:extLst>
          </p:cNvPr>
          <p:cNvSpPr>
            <a:spLocks noGrp="1"/>
          </p:cNvSpPr>
          <p:nvPr>
            <p:ph type="title"/>
          </p:nvPr>
        </p:nvSpPr>
        <p:spPr/>
        <p:txBody>
          <a:bodyPr/>
          <a:lstStyle/>
          <a:p>
            <a:r>
              <a:rPr lang="en-US" altLang="en-US"/>
              <a:t>American Cancer Society’s list</a:t>
            </a:r>
          </a:p>
        </p:txBody>
      </p:sp>
      <p:sp>
        <p:nvSpPr>
          <p:cNvPr id="35842" name="Rectangle 3">
            <a:extLst>
              <a:ext uri="{FF2B5EF4-FFF2-40B4-BE49-F238E27FC236}">
                <a16:creationId xmlns:a16="http://schemas.microsoft.com/office/drawing/2014/main" id="{D9F7DF57-EC14-104C-9906-DF238E9CB8E9}"/>
              </a:ext>
            </a:extLst>
          </p:cNvPr>
          <p:cNvSpPr>
            <a:spLocks noGrp="1"/>
          </p:cNvSpPr>
          <p:nvPr>
            <p:ph type="body" idx="1"/>
          </p:nvPr>
        </p:nvSpPr>
        <p:spPr/>
        <p:txBody>
          <a:bodyPr/>
          <a:lstStyle/>
          <a:p>
            <a:r>
              <a:rPr lang="en-US" altLang="en-US"/>
              <a:t>Lump/thickening of tissue</a:t>
            </a:r>
          </a:p>
          <a:p>
            <a:r>
              <a:rPr lang="en-US" altLang="en-US"/>
              <a:t>Unusual bleeding</a:t>
            </a:r>
          </a:p>
          <a:p>
            <a:r>
              <a:rPr lang="en-US" altLang="en-US"/>
              <a:t>Unexplained weight loss</a:t>
            </a:r>
          </a:p>
          <a:p>
            <a:r>
              <a:rPr lang="en-US" altLang="en-US"/>
              <a:t>Long lasting cough or voice change</a:t>
            </a:r>
          </a:p>
          <a:p>
            <a:r>
              <a:rPr lang="en-US" altLang="en-US"/>
              <a:t>Sores that don’t heal</a:t>
            </a:r>
          </a:p>
          <a:p>
            <a:r>
              <a:rPr lang="en-US" altLang="en-US"/>
              <a:t>Changes in digestion, bladder, bowel habits</a:t>
            </a:r>
          </a:p>
          <a:p>
            <a:r>
              <a:rPr lang="en-US" altLang="en-US"/>
              <a:t>Change in mole/skin</a:t>
            </a:r>
          </a:p>
        </p:txBody>
      </p:sp>
    </p:spTree>
    <p:extLst>
      <p:ext uri="{BB962C8B-B14F-4D97-AF65-F5344CB8AC3E}">
        <p14:creationId xmlns:p14="http://schemas.microsoft.com/office/powerpoint/2010/main" val="232362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2DD2EA9-2D3F-144A-8B98-38C39006D842}"/>
              </a:ext>
            </a:extLst>
          </p:cNvPr>
          <p:cNvSpPr>
            <a:spLocks noGrp="1"/>
          </p:cNvSpPr>
          <p:nvPr>
            <p:ph type="title"/>
          </p:nvPr>
        </p:nvSpPr>
        <p:spPr/>
        <p:txBody>
          <a:bodyPr/>
          <a:lstStyle/>
          <a:p>
            <a:endParaRPr lang="en-US" altLang="en-US"/>
          </a:p>
        </p:txBody>
      </p:sp>
      <p:sp>
        <p:nvSpPr>
          <p:cNvPr id="36866" name="Rectangle 3">
            <a:extLst>
              <a:ext uri="{FF2B5EF4-FFF2-40B4-BE49-F238E27FC236}">
                <a16:creationId xmlns:a16="http://schemas.microsoft.com/office/drawing/2014/main" id="{05175B36-5DD0-694E-BF8A-C7D973788CAD}"/>
              </a:ext>
            </a:extLst>
          </p:cNvPr>
          <p:cNvSpPr>
            <a:spLocks noGrp="1"/>
          </p:cNvSpPr>
          <p:nvPr>
            <p:ph type="body" idx="1"/>
          </p:nvPr>
        </p:nvSpPr>
        <p:spPr/>
        <p:txBody>
          <a:bodyPr/>
          <a:lstStyle/>
          <a:p>
            <a:r>
              <a:rPr lang="en-US" altLang="en-US"/>
              <a:t>None of the symptoms are…</a:t>
            </a:r>
          </a:p>
          <a:p>
            <a:pPr lvl="1"/>
            <a:r>
              <a:rPr lang="en-US" altLang="en-US"/>
              <a:t>1. Absolutely specific for cancer</a:t>
            </a:r>
          </a:p>
          <a:p>
            <a:pPr lvl="1"/>
            <a:r>
              <a:rPr lang="en-US" altLang="en-US"/>
              <a:t>2. Early signs of cancer</a:t>
            </a:r>
          </a:p>
          <a:p>
            <a:pPr lvl="1"/>
            <a:endParaRPr lang="en-US" altLang="en-US"/>
          </a:p>
          <a:p>
            <a:pPr lvl="2"/>
            <a:r>
              <a:rPr lang="en-US" altLang="en-US" sz="2800" b="1"/>
              <a:t>There is a clear advantage for the earliest detection.  Figure 11-1</a:t>
            </a:r>
          </a:p>
        </p:txBody>
      </p:sp>
    </p:spTree>
    <p:extLst>
      <p:ext uri="{BB962C8B-B14F-4D97-AF65-F5344CB8AC3E}">
        <p14:creationId xmlns:p14="http://schemas.microsoft.com/office/powerpoint/2010/main" val="341931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1E03CCB-8643-694D-8F6B-D6DEA0C2EA33}"/>
              </a:ext>
            </a:extLst>
          </p:cNvPr>
          <p:cNvSpPr>
            <a:spLocks noGrp="1"/>
          </p:cNvSpPr>
          <p:nvPr>
            <p:ph type="title"/>
          </p:nvPr>
        </p:nvSpPr>
        <p:spPr/>
        <p:txBody>
          <a:bodyPr/>
          <a:lstStyle/>
          <a:p>
            <a:r>
              <a:rPr lang="en-US" altLang="en-US"/>
              <a:t>Cancer screening.</a:t>
            </a:r>
          </a:p>
        </p:txBody>
      </p:sp>
      <p:sp>
        <p:nvSpPr>
          <p:cNvPr id="37890" name="Rectangle 3">
            <a:extLst>
              <a:ext uri="{FF2B5EF4-FFF2-40B4-BE49-F238E27FC236}">
                <a16:creationId xmlns:a16="http://schemas.microsoft.com/office/drawing/2014/main" id="{719B81F2-4EEC-5447-B383-5EE4545E9B30}"/>
              </a:ext>
            </a:extLst>
          </p:cNvPr>
          <p:cNvSpPr>
            <a:spLocks noGrp="1"/>
          </p:cNvSpPr>
          <p:nvPr>
            <p:ph type="body" idx="1"/>
          </p:nvPr>
        </p:nvSpPr>
        <p:spPr/>
        <p:txBody>
          <a:bodyPr/>
          <a:lstStyle/>
          <a:p>
            <a:r>
              <a:rPr lang="en-US" altLang="en-US"/>
              <a:t>Several tests recommended to detect cancer, before physical symptoms arise.</a:t>
            </a:r>
          </a:p>
          <a:p>
            <a:endParaRPr lang="en-US" altLang="en-US"/>
          </a:p>
          <a:p>
            <a:pPr lvl="1"/>
            <a:r>
              <a:rPr lang="en-US" altLang="en-US"/>
              <a:t>Goal= Earliest possible detection.</a:t>
            </a:r>
          </a:p>
        </p:txBody>
      </p:sp>
    </p:spTree>
    <p:extLst>
      <p:ext uri="{BB962C8B-B14F-4D97-AF65-F5344CB8AC3E}">
        <p14:creationId xmlns:p14="http://schemas.microsoft.com/office/powerpoint/2010/main" val="243236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F1CC5F7-6083-1C47-B493-CBE02E2CB606}"/>
              </a:ext>
            </a:extLst>
          </p:cNvPr>
          <p:cNvSpPr>
            <a:spLocks noGrp="1"/>
          </p:cNvSpPr>
          <p:nvPr>
            <p:ph type="title"/>
          </p:nvPr>
        </p:nvSpPr>
        <p:spPr/>
        <p:txBody>
          <a:bodyPr/>
          <a:lstStyle/>
          <a:p>
            <a:r>
              <a:rPr lang="en-US" altLang="en-US"/>
              <a:t>Pap smear/test</a:t>
            </a:r>
          </a:p>
        </p:txBody>
      </p:sp>
      <p:sp>
        <p:nvSpPr>
          <p:cNvPr id="38914" name="Rectangle 3">
            <a:extLst>
              <a:ext uri="{FF2B5EF4-FFF2-40B4-BE49-F238E27FC236}">
                <a16:creationId xmlns:a16="http://schemas.microsoft.com/office/drawing/2014/main" id="{623313E1-BB02-3B43-9C63-EA899F25A826}"/>
              </a:ext>
            </a:extLst>
          </p:cNvPr>
          <p:cNvSpPr>
            <a:spLocks noGrp="1"/>
          </p:cNvSpPr>
          <p:nvPr>
            <p:ph type="body" idx="1"/>
          </p:nvPr>
        </p:nvSpPr>
        <p:spPr/>
        <p:txBody>
          <a:bodyPr/>
          <a:lstStyle/>
          <a:p>
            <a:r>
              <a:rPr lang="en-US" altLang="en-US"/>
              <a:t>--most successful screening test, thus far.</a:t>
            </a:r>
          </a:p>
          <a:p>
            <a:r>
              <a:rPr lang="en-US" altLang="en-US"/>
              <a:t>Looks directly at cells from tissue</a:t>
            </a:r>
          </a:p>
          <a:p>
            <a:endParaRPr lang="en-US" altLang="en-US"/>
          </a:p>
          <a:p>
            <a:pPr lvl="1"/>
            <a:r>
              <a:rPr lang="en-US" altLang="en-US"/>
              <a:t>Procedure to scrape a few cells from the uterine cervix to examine microscopically.</a:t>
            </a:r>
          </a:p>
          <a:p>
            <a:pPr lvl="1"/>
            <a:r>
              <a:rPr lang="en-US" altLang="en-US"/>
              <a:t>Idea/procedure developed by George </a:t>
            </a:r>
            <a:r>
              <a:rPr lang="en-US" altLang="en-US" u="sng"/>
              <a:t>Pap</a:t>
            </a:r>
            <a:r>
              <a:rPr lang="en-US" altLang="en-US"/>
              <a:t>anicolaou</a:t>
            </a:r>
          </a:p>
          <a:p>
            <a:pPr lvl="1"/>
            <a:endParaRPr lang="en-US" altLang="en-US"/>
          </a:p>
        </p:txBody>
      </p:sp>
    </p:spTree>
    <p:extLst>
      <p:ext uri="{BB962C8B-B14F-4D97-AF65-F5344CB8AC3E}">
        <p14:creationId xmlns:p14="http://schemas.microsoft.com/office/powerpoint/2010/main" val="342402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4">
            <a:extLst>
              <a:ext uri="{FF2B5EF4-FFF2-40B4-BE49-F238E27FC236}">
                <a16:creationId xmlns:a16="http://schemas.microsoft.com/office/drawing/2014/main" id="{AA73E9EC-C20B-7842-919E-55DB461ACDAD}"/>
              </a:ext>
            </a:extLst>
          </p:cNvPr>
          <p:cNvSpPr txBox="1">
            <a:spLocks noChangeArrowheads="1"/>
          </p:cNvSpPr>
          <p:nvPr/>
        </p:nvSpPr>
        <p:spPr bwMode="auto">
          <a:xfrm>
            <a:off x="1600200" y="3200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Normal</a:t>
            </a:r>
          </a:p>
        </p:txBody>
      </p:sp>
      <p:pic>
        <p:nvPicPr>
          <p:cNvPr id="39938" name="Picture 6">
            <a:extLst>
              <a:ext uri="{FF2B5EF4-FFF2-40B4-BE49-F238E27FC236}">
                <a16:creationId xmlns:a16="http://schemas.microsoft.com/office/drawing/2014/main" id="{1196A120-9748-A547-9BF2-6E1A3D228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7563"/>
            <a:ext cx="3886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7">
            <a:extLst>
              <a:ext uri="{FF2B5EF4-FFF2-40B4-BE49-F238E27FC236}">
                <a16:creationId xmlns:a16="http://schemas.microsoft.com/office/drawing/2014/main" id="{20D5DC8D-1A81-C348-AD14-10F2ADD6F52B}"/>
              </a:ext>
            </a:extLst>
          </p:cNvPr>
          <p:cNvSpPr txBox="1">
            <a:spLocks noChangeArrowheads="1"/>
          </p:cNvSpPr>
          <p:nvPr/>
        </p:nvSpPr>
        <p:spPr bwMode="auto">
          <a:xfrm>
            <a:off x="5562600" y="59436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Abormal</a:t>
            </a:r>
          </a:p>
        </p:txBody>
      </p:sp>
      <p:pic>
        <p:nvPicPr>
          <p:cNvPr id="39940" name="Picture 8">
            <a:extLst>
              <a:ext uri="{FF2B5EF4-FFF2-40B4-BE49-F238E27FC236}">
                <a16:creationId xmlns:a16="http://schemas.microsoft.com/office/drawing/2014/main" id="{A4F23B6F-BB5E-5F42-B9C5-C2AF2B3FE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38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643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758869E-FB9E-AA47-BE1B-D5D7B4ECD8DC}"/>
              </a:ext>
            </a:extLst>
          </p:cNvPr>
          <p:cNvSpPr>
            <a:spLocks noGrp="1"/>
          </p:cNvSpPr>
          <p:nvPr>
            <p:ph type="title"/>
          </p:nvPr>
        </p:nvSpPr>
        <p:spPr/>
        <p:txBody>
          <a:bodyPr/>
          <a:lstStyle/>
          <a:p>
            <a:r>
              <a:rPr lang="en-US" altLang="en-US"/>
              <a:t>General guidelines</a:t>
            </a:r>
          </a:p>
        </p:txBody>
      </p:sp>
      <p:sp>
        <p:nvSpPr>
          <p:cNvPr id="3" name="Content Placeholder 2">
            <a:extLst>
              <a:ext uri="{FF2B5EF4-FFF2-40B4-BE49-F238E27FC236}">
                <a16:creationId xmlns:a16="http://schemas.microsoft.com/office/drawing/2014/main" id="{F6F809DF-42F7-9B41-8ADB-277154F1E714}"/>
              </a:ext>
            </a:extLst>
          </p:cNvPr>
          <p:cNvSpPr>
            <a:spLocks noGrp="1"/>
          </p:cNvSpPr>
          <p:nvPr>
            <p:ph idx="1"/>
          </p:nvPr>
        </p:nvSpPr>
        <p:spPr>
          <a:xfrm>
            <a:off x="457200" y="1600200"/>
            <a:ext cx="8001000" cy="5105400"/>
          </a:xfrm>
        </p:spPr>
        <p:txBody>
          <a:bodyPr>
            <a:normAutofit fontScale="92500" lnSpcReduction="10000"/>
          </a:bodyPr>
          <a:lstStyle/>
          <a:p>
            <a:pPr>
              <a:defRPr/>
            </a:pPr>
            <a:r>
              <a:rPr lang="en-US" dirty="0"/>
              <a:t>Start pap test within 3 years of becoming sexually active or no later than 21 years of age</a:t>
            </a:r>
          </a:p>
          <a:p>
            <a:pPr lvl="1">
              <a:defRPr/>
            </a:pPr>
            <a:r>
              <a:rPr lang="en-US" dirty="0"/>
              <a:t>Why—cancer is a disease of the aged, right?</a:t>
            </a:r>
          </a:p>
          <a:p>
            <a:pPr lvl="1">
              <a:defRPr/>
            </a:pPr>
            <a:r>
              <a:rPr lang="en-US" dirty="0"/>
              <a:t>Which cancers are the exception?</a:t>
            </a:r>
          </a:p>
          <a:p>
            <a:pPr lvl="1">
              <a:buFont typeface="Arial" panose="020B0604020202020204" pitchFamily="34" charset="0"/>
              <a:buNone/>
              <a:defRPr/>
            </a:pPr>
            <a:endParaRPr lang="en-US" dirty="0"/>
          </a:p>
          <a:p>
            <a:pPr>
              <a:defRPr/>
            </a:pPr>
            <a:r>
              <a:rPr lang="en-US" dirty="0"/>
              <a:t>Pap test every 3 years unless:</a:t>
            </a:r>
          </a:p>
          <a:p>
            <a:pPr lvl="1">
              <a:defRPr/>
            </a:pPr>
            <a:r>
              <a:rPr lang="en-US" dirty="0"/>
              <a:t>You wish to test more often (1-2 year)</a:t>
            </a:r>
          </a:p>
          <a:p>
            <a:pPr lvl="1">
              <a:defRPr/>
            </a:pPr>
            <a:r>
              <a:rPr lang="en-US" dirty="0"/>
              <a:t>You have had an abnormal pap test in the past</a:t>
            </a:r>
          </a:p>
          <a:p>
            <a:pPr lvl="1">
              <a:defRPr/>
            </a:pPr>
            <a:r>
              <a:rPr lang="en-US" dirty="0"/>
              <a:t>Since the test poses NO exposure to radiation and very very low risk of any harm, there are no contraindications for testing, other than expense.</a:t>
            </a:r>
          </a:p>
        </p:txBody>
      </p:sp>
    </p:spTree>
    <p:extLst>
      <p:ext uri="{BB962C8B-B14F-4D97-AF65-F5344CB8AC3E}">
        <p14:creationId xmlns:p14="http://schemas.microsoft.com/office/powerpoint/2010/main" val="44251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83A0CF6-025B-9C46-95FD-ED3A42E11EFE}"/>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9A2B4AF7-F062-A349-9FE6-C262CE222B01}"/>
              </a:ext>
            </a:extLst>
          </p:cNvPr>
          <p:cNvSpPr>
            <a:spLocks noGrp="1"/>
          </p:cNvSpPr>
          <p:nvPr>
            <p:ph idx="1"/>
          </p:nvPr>
        </p:nvSpPr>
        <p:spPr/>
        <p:txBody>
          <a:bodyPr/>
          <a:lstStyle/>
          <a:p>
            <a:r>
              <a:rPr lang="en-US" altLang="en-US"/>
              <a:t>Co-testing for </a:t>
            </a:r>
            <a:r>
              <a:rPr lang="en-US" altLang="en-US" u="sng"/>
              <a:t>HPV</a:t>
            </a:r>
            <a:r>
              <a:rPr lang="en-US" altLang="en-US"/>
              <a:t> after 30 to identify whether cancer-associated strains are present. (If not, less frequent pap tests needed)</a:t>
            </a:r>
          </a:p>
          <a:p>
            <a:endParaRPr lang="en-US" altLang="en-US"/>
          </a:p>
          <a:p>
            <a:r>
              <a:rPr lang="en-US" altLang="en-US"/>
              <a:t>Pap tests with any sign of abnormal cells are usually followed by a more invasive biopsy.</a:t>
            </a:r>
          </a:p>
          <a:p>
            <a:endParaRPr lang="en-US" altLang="en-US"/>
          </a:p>
          <a:p>
            <a:pPr lvl="1"/>
            <a:r>
              <a:rPr lang="en-US" altLang="en-US"/>
              <a:t>Careful pathology analysis.</a:t>
            </a:r>
          </a:p>
        </p:txBody>
      </p:sp>
    </p:spTree>
    <p:extLst>
      <p:ext uri="{BB962C8B-B14F-4D97-AF65-F5344CB8AC3E}">
        <p14:creationId xmlns:p14="http://schemas.microsoft.com/office/powerpoint/2010/main" val="307922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483C-9F5A-8145-A0D8-2F8F08765230}"/>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25540BF9-8409-834D-9031-C6D1E954FF62}"/>
              </a:ext>
            </a:extLst>
          </p:cNvPr>
          <p:cNvSpPr>
            <a:spLocks noGrp="1"/>
          </p:cNvSpPr>
          <p:nvPr>
            <p:ph idx="1"/>
          </p:nvPr>
        </p:nvSpPr>
        <p:spPr>
          <a:xfrm>
            <a:off x="381000" y="1600200"/>
            <a:ext cx="8305800" cy="4983162"/>
          </a:xfrm>
        </p:spPr>
        <p:txBody>
          <a:bodyPr/>
          <a:lstStyle/>
          <a:p>
            <a:pPr marL="0" indent="0">
              <a:buNone/>
            </a:pPr>
            <a:r>
              <a:rPr lang="en-US" dirty="0"/>
              <a:t>UV—a potent carcinogen.  Melanin-—natural UV protection. </a:t>
            </a:r>
          </a:p>
          <a:p>
            <a:pPr marL="0" indent="0">
              <a:buNone/>
            </a:pPr>
            <a:endParaRPr lang="en-US" dirty="0"/>
          </a:p>
          <a:p>
            <a:pPr marL="0" indent="0">
              <a:buNone/>
            </a:pPr>
            <a:r>
              <a:rPr lang="en-US" dirty="0"/>
              <a:t>UV---needed for Vitamin D production.  Vitamin D deficiency linked to some heath problems.</a:t>
            </a:r>
          </a:p>
          <a:p>
            <a:pPr marL="0" indent="0">
              <a:buNone/>
            </a:pPr>
            <a:endParaRPr lang="en-US" dirty="0"/>
          </a:p>
          <a:p>
            <a:pPr marL="0" indent="0">
              <a:buNone/>
            </a:pPr>
            <a:r>
              <a:rPr lang="en-US" dirty="0"/>
              <a:t>*Mixed research results in some studies.</a:t>
            </a:r>
          </a:p>
        </p:txBody>
      </p:sp>
    </p:spTree>
    <p:extLst>
      <p:ext uri="{BB962C8B-B14F-4D97-AF65-F5344CB8AC3E}">
        <p14:creationId xmlns:p14="http://schemas.microsoft.com/office/powerpoint/2010/main" val="3358580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F2A0E6B-266F-4240-BAF5-6A12885503C2}"/>
              </a:ext>
            </a:extLst>
          </p:cNvPr>
          <p:cNvSpPr>
            <a:spLocks noGrp="1"/>
          </p:cNvSpPr>
          <p:nvPr>
            <p:ph type="title"/>
          </p:nvPr>
        </p:nvSpPr>
        <p:spPr/>
        <p:txBody>
          <a:bodyPr/>
          <a:lstStyle/>
          <a:p>
            <a:r>
              <a:rPr lang="en-US" altLang="en-US"/>
              <a:t>Abnormal pap test/NCI </a:t>
            </a:r>
          </a:p>
        </p:txBody>
      </p:sp>
      <p:sp>
        <p:nvSpPr>
          <p:cNvPr id="43010" name="Rectangle 3">
            <a:extLst>
              <a:ext uri="{FF2B5EF4-FFF2-40B4-BE49-F238E27FC236}">
                <a16:creationId xmlns:a16="http://schemas.microsoft.com/office/drawing/2014/main" id="{BC096547-E9CC-F14B-9A31-DC0A03E48BB2}"/>
              </a:ext>
            </a:extLst>
          </p:cNvPr>
          <p:cNvSpPr>
            <a:spLocks noGrp="1"/>
          </p:cNvSpPr>
          <p:nvPr>
            <p:ph type="body" idx="1"/>
          </p:nvPr>
        </p:nvSpPr>
        <p:spPr/>
        <p:txBody>
          <a:bodyPr/>
          <a:lstStyle/>
          <a:p>
            <a:pPr>
              <a:lnSpc>
                <a:spcPct val="80000"/>
              </a:lnSpc>
            </a:pPr>
            <a:r>
              <a:rPr lang="en-US" altLang="en-US" sz="1600" b="1" i="1">
                <a:hlinkClick r:id="rId2"/>
              </a:rPr>
              <a:t>Dysplasia</a:t>
            </a:r>
            <a:r>
              <a:rPr lang="en-US" altLang="en-US" sz="1600"/>
              <a:t> is a term used to describe abnormal cells. Dysplasia is not cancer, although it may develop into very early cancer of the cervix. The cells look abnormal under the microscope, but they do not invade nearby healthy tissue. There are four degrees of dysplasia, classified as mild, moderate, severe, or </a:t>
            </a:r>
            <a:r>
              <a:rPr lang="en-US" altLang="en-US" sz="1600" b="1" i="1">
                <a:hlinkClick r:id="rId3"/>
              </a:rPr>
              <a:t>carcinoma in situ</a:t>
            </a:r>
            <a:r>
              <a:rPr lang="en-US" altLang="en-US" sz="1600"/>
              <a:t>, depending on how abnormal the cells appear under the microscope. Carcinoma in situ means that abnormal cells are present only in the layer of cells on the surface of the cervix. However, these abnormal cells may become cancer and spread into nearby healthy tissue.</a:t>
            </a:r>
          </a:p>
          <a:p>
            <a:pPr>
              <a:lnSpc>
                <a:spcPct val="80000"/>
              </a:lnSpc>
            </a:pPr>
            <a:r>
              <a:rPr lang="en-US" altLang="en-US" sz="1600" b="1" i="1">
                <a:hlinkClick r:id="rId4"/>
              </a:rPr>
              <a:t>Squamous intraepithelial lesion</a:t>
            </a:r>
            <a:r>
              <a:rPr lang="en-US" altLang="en-US" sz="1600" b="1"/>
              <a:t> (</a:t>
            </a:r>
            <a:r>
              <a:rPr lang="en-US" altLang="en-US" sz="1600" b="1" i="1">
                <a:hlinkClick r:id="rId5"/>
              </a:rPr>
              <a:t>SIL</a:t>
            </a:r>
            <a:r>
              <a:rPr lang="en-US" altLang="en-US" sz="1600" b="1"/>
              <a:t>)</a:t>
            </a:r>
            <a:r>
              <a:rPr lang="en-US" altLang="en-US" sz="1600"/>
              <a:t> is another term that is used to describe abnormal changes in the cells on the surface of the cervix. The word squamous describes thin, flat cells that form the outer surface of the cervix. The word lesion refers to abnormal tissue. An intraepithelial lesion means that the abnormal cells are present only in the layer of cells on the surface of the cervix. A doctor may describe SIL as being low-grade (early changes in the size, shape, and number of cells) or high-grade (precancerous cells that look very different from normal cells).</a:t>
            </a:r>
          </a:p>
          <a:p>
            <a:pPr>
              <a:lnSpc>
                <a:spcPct val="80000"/>
              </a:lnSpc>
            </a:pPr>
            <a:r>
              <a:rPr lang="en-US" altLang="en-US" sz="1600" b="1" i="1">
                <a:hlinkClick r:id="rId6"/>
              </a:rPr>
              <a:t>Cervical intraepithelial neoplasia</a:t>
            </a:r>
            <a:r>
              <a:rPr lang="en-US" altLang="en-US" sz="1600" b="1"/>
              <a:t> (</a:t>
            </a:r>
            <a:r>
              <a:rPr lang="en-US" altLang="en-US" sz="1600" b="1" i="1">
                <a:hlinkClick r:id="rId7"/>
              </a:rPr>
              <a:t>CIN</a:t>
            </a:r>
            <a:r>
              <a:rPr lang="en-US" altLang="en-US" sz="1600" b="1"/>
              <a:t>)</a:t>
            </a:r>
            <a:r>
              <a:rPr lang="en-US" altLang="en-US" sz="1600"/>
              <a:t> is another term that is sometimes used to describe abnormal tissue findings. </a:t>
            </a:r>
            <a:r>
              <a:rPr lang="en-US" altLang="en-US" sz="1600" b="1" i="1">
                <a:hlinkClick r:id="rId8"/>
              </a:rPr>
              <a:t>Neoplasia</a:t>
            </a:r>
            <a:r>
              <a:rPr lang="en-US" altLang="en-US" sz="1600"/>
              <a:t> means an abnormal growth of cells. Intraepithelial refers to the layer of cells that form the surface of the cervix. The term CIN, along with a number (1 to 3), describes how much of the thickness of the lining of the cervix contains abnormal cells.</a:t>
            </a:r>
            <a:br>
              <a:rPr lang="en-US" altLang="en-US" sz="1600"/>
            </a:br>
            <a:br>
              <a:rPr lang="en-US" altLang="en-US" sz="1600"/>
            </a:br>
            <a:endParaRPr lang="en-US" altLang="en-US" sz="1600"/>
          </a:p>
          <a:p>
            <a:pPr>
              <a:lnSpc>
                <a:spcPct val="80000"/>
              </a:lnSpc>
            </a:pPr>
            <a:r>
              <a:rPr lang="en-US" altLang="en-US" sz="1600" b="1"/>
              <a:t>Atypical squamous cells</a:t>
            </a:r>
            <a:r>
              <a:rPr lang="en-US" altLang="en-US" sz="1600"/>
              <a:t> are findings that are unclear, and not a definite abnormality. </a:t>
            </a:r>
          </a:p>
        </p:txBody>
      </p:sp>
    </p:spTree>
    <p:extLst>
      <p:ext uri="{BB962C8B-B14F-4D97-AF65-F5344CB8AC3E}">
        <p14:creationId xmlns:p14="http://schemas.microsoft.com/office/powerpoint/2010/main" val="381740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F128529F-E4BC-FA4C-918B-FCD8130420BE}"/>
              </a:ext>
            </a:extLst>
          </p:cNvPr>
          <p:cNvSpPr>
            <a:spLocks noGrp="1"/>
          </p:cNvSpPr>
          <p:nvPr>
            <p:ph type="title"/>
          </p:nvPr>
        </p:nvSpPr>
        <p:spPr/>
        <p:txBody>
          <a:bodyPr/>
          <a:lstStyle/>
          <a:p>
            <a:r>
              <a:rPr lang="en-US" altLang="en-US"/>
              <a:t>Imaging internal tissues</a:t>
            </a:r>
          </a:p>
        </p:txBody>
      </p:sp>
      <p:sp>
        <p:nvSpPr>
          <p:cNvPr id="44034" name="Content Placeholder 2">
            <a:extLst>
              <a:ext uri="{FF2B5EF4-FFF2-40B4-BE49-F238E27FC236}">
                <a16:creationId xmlns:a16="http://schemas.microsoft.com/office/drawing/2014/main" id="{F063874D-65CB-6444-B51A-EF3A74634B87}"/>
              </a:ext>
            </a:extLst>
          </p:cNvPr>
          <p:cNvSpPr>
            <a:spLocks noGrp="1"/>
          </p:cNvSpPr>
          <p:nvPr>
            <p:ph idx="1"/>
          </p:nvPr>
        </p:nvSpPr>
        <p:spPr/>
        <p:txBody>
          <a:bodyPr/>
          <a:lstStyle/>
          <a:p>
            <a:r>
              <a:rPr lang="en-US" altLang="en-US"/>
              <a:t>X-ray</a:t>
            </a:r>
          </a:p>
          <a:p>
            <a:r>
              <a:rPr lang="en-US" altLang="en-US"/>
              <a:t>CT</a:t>
            </a:r>
          </a:p>
          <a:p>
            <a:r>
              <a:rPr lang="en-US" altLang="en-US"/>
              <a:t>Ultrasound</a:t>
            </a:r>
          </a:p>
          <a:p>
            <a:r>
              <a:rPr lang="en-US" altLang="en-US"/>
              <a:t>MRI</a:t>
            </a:r>
          </a:p>
        </p:txBody>
      </p:sp>
    </p:spTree>
    <p:extLst>
      <p:ext uri="{BB962C8B-B14F-4D97-AF65-F5344CB8AC3E}">
        <p14:creationId xmlns:p14="http://schemas.microsoft.com/office/powerpoint/2010/main" val="1768173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586C191-D465-6B49-97F6-BB4220A101EC}"/>
              </a:ext>
            </a:extLst>
          </p:cNvPr>
          <p:cNvSpPr>
            <a:spLocks noGrp="1"/>
          </p:cNvSpPr>
          <p:nvPr>
            <p:ph type="title"/>
          </p:nvPr>
        </p:nvSpPr>
        <p:spPr/>
        <p:txBody>
          <a:bodyPr/>
          <a:lstStyle/>
          <a:p>
            <a:r>
              <a:rPr lang="en-US" altLang="en-US"/>
              <a:t>Mammography</a:t>
            </a:r>
          </a:p>
        </p:txBody>
      </p:sp>
      <p:sp>
        <p:nvSpPr>
          <p:cNvPr id="45058" name="Content Placeholder 2">
            <a:extLst>
              <a:ext uri="{FF2B5EF4-FFF2-40B4-BE49-F238E27FC236}">
                <a16:creationId xmlns:a16="http://schemas.microsoft.com/office/drawing/2014/main" id="{8B90E4D7-0DCA-2045-9424-F71EAE3A1F2D}"/>
              </a:ext>
            </a:extLst>
          </p:cNvPr>
          <p:cNvSpPr>
            <a:spLocks noGrp="1"/>
          </p:cNvSpPr>
          <p:nvPr>
            <p:ph idx="1"/>
          </p:nvPr>
        </p:nvSpPr>
        <p:spPr/>
        <p:txBody>
          <a:bodyPr/>
          <a:lstStyle/>
          <a:p>
            <a:r>
              <a:rPr lang="en-US" altLang="en-US"/>
              <a:t>Low-dose X-ray to image breast tissue.</a:t>
            </a:r>
          </a:p>
          <a:p>
            <a:r>
              <a:rPr lang="en-US" altLang="en-US"/>
              <a:t>Can detect tumors too small to feel</a:t>
            </a:r>
          </a:p>
          <a:p>
            <a:endParaRPr lang="en-US" altLang="en-US"/>
          </a:p>
          <a:p>
            <a:r>
              <a:rPr lang="en-US" altLang="en-US"/>
              <a:t>Breast tissue varies tremendously in density so the procedure has a fair number of false positive and false negative outcomes.</a:t>
            </a:r>
          </a:p>
          <a:p>
            <a:pPr lvl="1"/>
            <a:r>
              <a:rPr lang="en-US" altLang="en-US"/>
              <a:t>Baseline image is always compared year to year.</a:t>
            </a:r>
          </a:p>
          <a:p>
            <a:endParaRPr lang="en-US" altLang="en-US"/>
          </a:p>
          <a:p>
            <a:endParaRPr lang="en-US" altLang="en-US"/>
          </a:p>
        </p:txBody>
      </p:sp>
    </p:spTree>
    <p:extLst>
      <p:ext uri="{BB962C8B-B14F-4D97-AF65-F5344CB8AC3E}">
        <p14:creationId xmlns:p14="http://schemas.microsoft.com/office/powerpoint/2010/main" val="1184052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a:extLst>
              <a:ext uri="{FF2B5EF4-FFF2-40B4-BE49-F238E27FC236}">
                <a16:creationId xmlns:a16="http://schemas.microsoft.com/office/drawing/2014/main" id="{34E13140-D7EF-D444-A719-8476119D9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3" y="1447800"/>
            <a:ext cx="732313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Box 4">
            <a:extLst>
              <a:ext uri="{FF2B5EF4-FFF2-40B4-BE49-F238E27FC236}">
                <a16:creationId xmlns:a16="http://schemas.microsoft.com/office/drawing/2014/main" id="{86CE84F2-41E0-2D4A-9AF5-B4254692FACC}"/>
              </a:ext>
            </a:extLst>
          </p:cNvPr>
          <p:cNvSpPr txBox="1">
            <a:spLocks noChangeArrowheads="1"/>
          </p:cNvSpPr>
          <p:nvPr/>
        </p:nvSpPr>
        <p:spPr bwMode="auto">
          <a:xfrm>
            <a:off x="990600" y="3810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Recent advances in technology---digital image</a:t>
            </a:r>
          </a:p>
          <a:p>
            <a:pPr>
              <a:spcBef>
                <a:spcPct val="0"/>
              </a:spcBef>
              <a:buFontTx/>
              <a:buNone/>
            </a:pPr>
            <a:r>
              <a:rPr lang="en-US" altLang="en-US" sz="2400">
                <a:latin typeface="Arial" panose="020B0604020202020204" pitchFamily="34" charset="0"/>
              </a:rPr>
              <a:t>Still require X-rays</a:t>
            </a:r>
          </a:p>
        </p:txBody>
      </p:sp>
    </p:spTree>
    <p:extLst>
      <p:ext uri="{BB962C8B-B14F-4D97-AF65-F5344CB8AC3E}">
        <p14:creationId xmlns:p14="http://schemas.microsoft.com/office/powerpoint/2010/main" val="1693534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EABD-7B52-AB49-BA02-CC4C4B8349A5}"/>
              </a:ext>
            </a:extLst>
          </p:cNvPr>
          <p:cNvSpPr>
            <a:spLocks noGrp="1"/>
          </p:cNvSpPr>
          <p:nvPr>
            <p:ph type="title"/>
          </p:nvPr>
        </p:nvSpPr>
        <p:spPr/>
        <p:txBody>
          <a:bodyPr>
            <a:normAutofit fontScale="90000"/>
          </a:bodyPr>
          <a:lstStyle/>
          <a:p>
            <a:pPr>
              <a:defRPr/>
            </a:pPr>
            <a:r>
              <a:rPr lang="en-US" dirty="0"/>
              <a:t>Newest technology—</a:t>
            </a:r>
            <a:r>
              <a:rPr lang="en-US"/>
              <a:t>3D mammography</a:t>
            </a:r>
            <a:r>
              <a:rPr lang="en-US" dirty="0"/>
              <a:t>	</a:t>
            </a:r>
          </a:p>
        </p:txBody>
      </p:sp>
      <p:pic>
        <p:nvPicPr>
          <p:cNvPr id="47106" name="Content Placeholder 3">
            <a:extLst>
              <a:ext uri="{FF2B5EF4-FFF2-40B4-BE49-F238E27FC236}">
                <a16:creationId xmlns:a16="http://schemas.microsoft.com/office/drawing/2014/main" id="{AD86F4AD-7643-D34D-AD12-D56B8E4E25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641" r="-3641"/>
          <a:stretch>
            <a:fillRect/>
          </a:stretch>
        </p:blipFill>
        <p:spPr/>
      </p:pic>
    </p:spTree>
    <p:extLst>
      <p:ext uri="{BB962C8B-B14F-4D97-AF65-F5344CB8AC3E}">
        <p14:creationId xmlns:p14="http://schemas.microsoft.com/office/powerpoint/2010/main" val="2599738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411D7728-7D29-2544-890E-EF207FE7757A}"/>
              </a:ext>
            </a:extLst>
          </p:cNvPr>
          <p:cNvSpPr>
            <a:spLocks noGrp="1"/>
          </p:cNvSpPr>
          <p:nvPr>
            <p:ph type="title"/>
          </p:nvPr>
        </p:nvSpPr>
        <p:spPr/>
        <p:txBody>
          <a:bodyPr/>
          <a:lstStyle/>
          <a:p>
            <a:r>
              <a:rPr lang="en-US" altLang="en-US"/>
              <a:t>Shift in practice…</a:t>
            </a:r>
          </a:p>
        </p:txBody>
      </p:sp>
      <p:sp>
        <p:nvSpPr>
          <p:cNvPr id="53250" name="Content Placeholder 2">
            <a:extLst>
              <a:ext uri="{FF2B5EF4-FFF2-40B4-BE49-F238E27FC236}">
                <a16:creationId xmlns:a16="http://schemas.microsoft.com/office/drawing/2014/main" id="{771C00B4-8953-5A46-9524-74C612E1B080}"/>
              </a:ext>
            </a:extLst>
          </p:cNvPr>
          <p:cNvSpPr>
            <a:spLocks noGrp="1"/>
          </p:cNvSpPr>
          <p:nvPr>
            <p:ph idx="1"/>
          </p:nvPr>
        </p:nvSpPr>
        <p:spPr/>
        <p:txBody>
          <a:bodyPr/>
          <a:lstStyle/>
          <a:p>
            <a:r>
              <a:rPr lang="en-US" altLang="en-US"/>
              <a:t>Summaries of long term studies of mammograms and breast cancer were made public in 2014. </a:t>
            </a:r>
          </a:p>
          <a:p>
            <a:r>
              <a:rPr lang="en-US" altLang="en-US"/>
              <a:t>Surprisingly, mammograms were shown to be less effective in preventing death from breast cancer than predicted</a:t>
            </a:r>
          </a:p>
          <a:p>
            <a:r>
              <a:rPr lang="en-US" altLang="en-US"/>
              <a:t>Unsettling to the general public, but new guidelines were introduced, based on the science.</a:t>
            </a:r>
          </a:p>
        </p:txBody>
      </p:sp>
    </p:spTree>
    <p:extLst>
      <p:ext uri="{BB962C8B-B14F-4D97-AF65-F5344CB8AC3E}">
        <p14:creationId xmlns:p14="http://schemas.microsoft.com/office/powerpoint/2010/main" val="174913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C87972D2-CD17-254A-B10E-126D3A3C8487}"/>
              </a:ext>
            </a:extLst>
          </p:cNvPr>
          <p:cNvSpPr>
            <a:spLocks noGrp="1"/>
          </p:cNvSpPr>
          <p:nvPr>
            <p:ph type="title"/>
          </p:nvPr>
        </p:nvSpPr>
        <p:spPr/>
        <p:txBody>
          <a:bodyPr/>
          <a:lstStyle/>
          <a:p>
            <a:r>
              <a:rPr lang="en-US" altLang="en-US" sz="2800"/>
              <a:t>Guidelines as of </a:t>
            </a:r>
            <a:br>
              <a:rPr lang="en-US" altLang="en-US" sz="2800"/>
            </a:br>
            <a:r>
              <a:rPr lang="en-US" altLang="en-US" sz="2800"/>
              <a:t>October 2015</a:t>
            </a:r>
            <a:br>
              <a:rPr lang="en-US" altLang="en-US" sz="2800"/>
            </a:br>
            <a:endParaRPr lang="en-US" altLang="en-US" sz="2800"/>
          </a:p>
        </p:txBody>
      </p:sp>
      <p:sp>
        <p:nvSpPr>
          <p:cNvPr id="3" name="Content Placeholder 2">
            <a:extLst>
              <a:ext uri="{FF2B5EF4-FFF2-40B4-BE49-F238E27FC236}">
                <a16:creationId xmlns:a16="http://schemas.microsoft.com/office/drawing/2014/main" id="{B878ED1B-AD82-6849-B6CC-C1D8E7C117B8}"/>
              </a:ext>
            </a:extLst>
          </p:cNvPr>
          <p:cNvSpPr>
            <a:spLocks noGrp="1"/>
          </p:cNvSpPr>
          <p:nvPr>
            <p:ph idx="1"/>
          </p:nvPr>
        </p:nvSpPr>
        <p:spPr>
          <a:xfrm>
            <a:off x="215900" y="1600200"/>
            <a:ext cx="8470900" cy="5097463"/>
          </a:xfrm>
        </p:spPr>
        <p:txBody>
          <a:bodyPr>
            <a:normAutofit fontScale="32500" lnSpcReduction="20000"/>
          </a:bodyPr>
          <a:lstStyle/>
          <a:p>
            <a:pPr>
              <a:defRPr/>
            </a:pPr>
            <a:r>
              <a:rPr lang="en-US" sz="7400" b="1" dirty="0"/>
              <a:t>For women at average risk</a:t>
            </a:r>
          </a:p>
          <a:p>
            <a:pPr>
              <a:defRPr/>
            </a:pPr>
            <a:r>
              <a:rPr lang="en-US" sz="7400" b="1" dirty="0"/>
              <a:t>Women ages 40 to 44 </a:t>
            </a:r>
            <a:r>
              <a:rPr lang="en-US" sz="7400" dirty="0"/>
              <a:t>should have the choice to start annual breast cancer screening with mammograms if they wish to do so. The risks of screening as well as the potential benefits should be considered.</a:t>
            </a:r>
          </a:p>
          <a:p>
            <a:pPr>
              <a:defRPr/>
            </a:pPr>
            <a:r>
              <a:rPr lang="en-US" sz="7400" b="1" dirty="0"/>
              <a:t>Women age 45 to 54 </a:t>
            </a:r>
            <a:r>
              <a:rPr lang="en-US" sz="7400" dirty="0"/>
              <a:t>should get mammograms every year.</a:t>
            </a:r>
          </a:p>
          <a:p>
            <a:pPr>
              <a:defRPr/>
            </a:pPr>
            <a:r>
              <a:rPr lang="en-US" sz="7400" b="1" dirty="0"/>
              <a:t>Women age 55 and older</a:t>
            </a:r>
            <a:r>
              <a:rPr lang="en-US" sz="7400" dirty="0"/>
              <a:t> should switch to mammograms every 2 years, or have the choice to continue yearly screening.</a:t>
            </a:r>
          </a:p>
          <a:p>
            <a:pPr>
              <a:defRPr/>
            </a:pPr>
            <a:r>
              <a:rPr lang="en-US" sz="7400" dirty="0"/>
              <a:t>Screening should continue as long as a woman is in good health and is expected to live 10 more years or longer.</a:t>
            </a:r>
          </a:p>
          <a:p>
            <a:pPr>
              <a:defRPr/>
            </a:pPr>
            <a:r>
              <a:rPr lang="en-US" sz="7400" b="1" dirty="0"/>
              <a:t>All women</a:t>
            </a:r>
            <a:r>
              <a:rPr lang="en-US" sz="7400" dirty="0"/>
              <a:t> should be familiar with the known benefits, limitations, and potential harms associated with breast cancer screening. They should also be familiar with how their breasts normally look and feel and report any changes to a health care provider right away.</a:t>
            </a:r>
          </a:p>
        </p:txBody>
      </p:sp>
    </p:spTree>
    <p:extLst>
      <p:ext uri="{BB962C8B-B14F-4D97-AF65-F5344CB8AC3E}">
        <p14:creationId xmlns:p14="http://schemas.microsoft.com/office/powerpoint/2010/main" val="947934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D5FB66CC-655B-EE47-BDFA-1B75FE2EA53C}"/>
              </a:ext>
            </a:extLst>
          </p:cNvPr>
          <p:cNvSpPr>
            <a:spLocks noGrp="1"/>
          </p:cNvSpPr>
          <p:nvPr>
            <p:ph type="title"/>
          </p:nvPr>
        </p:nvSpPr>
        <p:spPr/>
        <p:txBody>
          <a:bodyPr/>
          <a:lstStyle/>
          <a:p>
            <a:r>
              <a:rPr lang="en-US" altLang="en-US" sz="2800" b="1"/>
              <a:t>For women at higher than average risk</a:t>
            </a:r>
            <a:br>
              <a:rPr lang="en-US" altLang="en-US" sz="2800" b="1"/>
            </a:br>
            <a:endParaRPr lang="en-US" altLang="en-US" sz="2800"/>
          </a:p>
        </p:txBody>
      </p:sp>
      <p:sp>
        <p:nvSpPr>
          <p:cNvPr id="3" name="Content Placeholder 2">
            <a:extLst>
              <a:ext uri="{FF2B5EF4-FFF2-40B4-BE49-F238E27FC236}">
                <a16:creationId xmlns:a16="http://schemas.microsoft.com/office/drawing/2014/main" id="{05444F96-5516-7E4C-ADB1-D0EAF9128FD8}"/>
              </a:ext>
            </a:extLst>
          </p:cNvPr>
          <p:cNvSpPr>
            <a:spLocks noGrp="1"/>
          </p:cNvSpPr>
          <p:nvPr>
            <p:ph idx="1"/>
          </p:nvPr>
        </p:nvSpPr>
        <p:spPr/>
        <p:txBody>
          <a:bodyPr>
            <a:normAutofit fontScale="70000" lnSpcReduction="20000"/>
          </a:bodyPr>
          <a:lstStyle/>
          <a:p>
            <a:pPr>
              <a:defRPr/>
            </a:pPr>
            <a:r>
              <a:rPr lang="en-US" b="1" dirty="0"/>
              <a:t>Women who are at high risk for breast cancer based on certain factors </a:t>
            </a:r>
            <a:r>
              <a:rPr lang="en-US" dirty="0"/>
              <a:t>should get an MRI and a mammogram every year. This includes women who:</a:t>
            </a:r>
          </a:p>
          <a:p>
            <a:pPr>
              <a:defRPr/>
            </a:pPr>
            <a:r>
              <a:rPr lang="en-US" dirty="0"/>
              <a:t>Have a lifetime risk of breast cancer of about 20% to 25% or greater, according to risk assessment tools that are based mainly on family history (such as the Claus model – see below)</a:t>
            </a:r>
          </a:p>
          <a:p>
            <a:pPr>
              <a:defRPr/>
            </a:pPr>
            <a:r>
              <a:rPr lang="en-US" dirty="0"/>
              <a:t>Have a known </a:t>
            </a:r>
            <a:r>
              <a:rPr lang="en-US" i="1" dirty="0"/>
              <a:t>BRCA1</a:t>
            </a:r>
            <a:r>
              <a:rPr lang="en-US" dirty="0"/>
              <a:t> or </a:t>
            </a:r>
            <a:r>
              <a:rPr lang="en-US" i="1" dirty="0"/>
              <a:t>BRCA2</a:t>
            </a:r>
            <a:r>
              <a:rPr lang="en-US" dirty="0"/>
              <a:t> gene mutation</a:t>
            </a:r>
          </a:p>
          <a:p>
            <a:pPr>
              <a:defRPr/>
            </a:pPr>
            <a:r>
              <a:rPr lang="en-US" dirty="0"/>
              <a:t>Have a first-degree relative (parent, brother, sister, or child) with a </a:t>
            </a:r>
            <a:r>
              <a:rPr lang="en-US" i="1" dirty="0"/>
              <a:t>BRCA1</a:t>
            </a:r>
            <a:r>
              <a:rPr lang="en-US" dirty="0"/>
              <a:t> or </a:t>
            </a:r>
            <a:r>
              <a:rPr lang="en-US" i="1" dirty="0"/>
              <a:t>BRCA2</a:t>
            </a:r>
            <a:r>
              <a:rPr lang="en-US" dirty="0"/>
              <a:t> gene mutation, and have not had genetic testing themselves</a:t>
            </a:r>
          </a:p>
          <a:p>
            <a:pPr>
              <a:defRPr/>
            </a:pPr>
            <a:r>
              <a:rPr lang="en-US" dirty="0"/>
              <a:t>Had radiation therapy to the chest when they were between the ages of 10 and 30 years</a:t>
            </a:r>
          </a:p>
          <a:p>
            <a:pPr>
              <a:defRPr/>
            </a:pPr>
            <a:r>
              <a:rPr lang="en-US" dirty="0"/>
              <a:t>Have Li-</a:t>
            </a:r>
            <a:r>
              <a:rPr lang="en-US" dirty="0" err="1"/>
              <a:t>Fraumeni</a:t>
            </a:r>
            <a:r>
              <a:rPr lang="en-US" dirty="0"/>
              <a:t> syndrome, Cowden syndrome, or </a:t>
            </a:r>
            <a:r>
              <a:rPr lang="en-US" dirty="0" err="1"/>
              <a:t>Bannayan</a:t>
            </a:r>
            <a:r>
              <a:rPr lang="en-US" dirty="0"/>
              <a:t>-Riley-</a:t>
            </a:r>
            <a:r>
              <a:rPr lang="en-US" dirty="0" err="1"/>
              <a:t>Ruvalcaba</a:t>
            </a:r>
            <a:r>
              <a:rPr lang="en-US" dirty="0"/>
              <a:t> syndrome, or have first-degree relatives with one of these syndromes</a:t>
            </a:r>
          </a:p>
        </p:txBody>
      </p:sp>
    </p:spTree>
    <p:extLst>
      <p:ext uri="{BB962C8B-B14F-4D97-AF65-F5344CB8AC3E}">
        <p14:creationId xmlns:p14="http://schemas.microsoft.com/office/powerpoint/2010/main" val="360717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5A583644-2383-6441-A9D7-8CEA9452F2D3}"/>
              </a:ext>
            </a:extLst>
          </p:cNvPr>
          <p:cNvSpPr>
            <a:spLocks noGrp="1"/>
          </p:cNvSpPr>
          <p:nvPr>
            <p:ph type="title"/>
          </p:nvPr>
        </p:nvSpPr>
        <p:spPr/>
        <p:txBody>
          <a:bodyPr/>
          <a:lstStyle/>
          <a:p>
            <a:r>
              <a:rPr lang="en-US" altLang="en-US"/>
              <a:t>Changes</a:t>
            </a:r>
            <a:r>
              <a:rPr lang="is-IS" altLang="en-US"/>
              <a:t>…</a:t>
            </a:r>
            <a:endParaRPr lang="en-US" altLang="en-US"/>
          </a:p>
        </p:txBody>
      </p:sp>
      <p:sp>
        <p:nvSpPr>
          <p:cNvPr id="3" name="Content Placeholder 2">
            <a:extLst>
              <a:ext uri="{FF2B5EF4-FFF2-40B4-BE49-F238E27FC236}">
                <a16:creationId xmlns:a16="http://schemas.microsoft.com/office/drawing/2014/main" id="{6A09EDEB-1A30-BC47-B37C-0A03755863E7}"/>
              </a:ext>
            </a:extLst>
          </p:cNvPr>
          <p:cNvSpPr>
            <a:spLocks noGrp="1"/>
          </p:cNvSpPr>
          <p:nvPr>
            <p:ph idx="1"/>
          </p:nvPr>
        </p:nvSpPr>
        <p:spPr/>
        <p:txBody>
          <a:bodyPr>
            <a:normAutofit fontScale="92500" lnSpcReduction="10000"/>
          </a:bodyPr>
          <a:lstStyle/>
          <a:p>
            <a:pPr>
              <a:defRPr/>
            </a:pPr>
            <a:r>
              <a:rPr lang="en-US" b="1" dirty="0"/>
              <a:t>Clinical breast exam and breast self-exam</a:t>
            </a:r>
          </a:p>
          <a:p>
            <a:pPr>
              <a:defRPr/>
            </a:pPr>
            <a:r>
              <a:rPr lang="en-US" dirty="0"/>
              <a:t>Research does not show a clear benefit of physical breast exams done by either a health professional or by yourself for breast cancer screening. Due to this lack of evidence, regular clinical breast exam and breast self-exam are not recommended. Still, all women should be familiar with how their breasts normally look and feel and report any changes to a health care provider right away.</a:t>
            </a:r>
          </a:p>
        </p:txBody>
      </p:sp>
    </p:spTree>
    <p:extLst>
      <p:ext uri="{BB962C8B-B14F-4D97-AF65-F5344CB8AC3E}">
        <p14:creationId xmlns:p14="http://schemas.microsoft.com/office/powerpoint/2010/main" val="3243449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6258A947-41D0-E340-976E-75450AD9F15B}"/>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78C4D9FA-00CF-CB4B-A787-B36D774557C8}"/>
              </a:ext>
            </a:extLst>
          </p:cNvPr>
          <p:cNvSpPr>
            <a:spLocks noGrp="1"/>
          </p:cNvSpPr>
          <p:nvPr>
            <p:ph idx="1"/>
          </p:nvPr>
        </p:nvSpPr>
        <p:spPr/>
        <p:txBody>
          <a:bodyPr/>
          <a:lstStyle/>
          <a:p>
            <a:r>
              <a:rPr lang="en-US" altLang="en-US"/>
              <a:t>New paper linked to website…2 physician authors provide guidelines for 2018.</a:t>
            </a:r>
          </a:p>
        </p:txBody>
      </p:sp>
    </p:spTree>
    <p:extLst>
      <p:ext uri="{BB962C8B-B14F-4D97-AF65-F5344CB8AC3E}">
        <p14:creationId xmlns:p14="http://schemas.microsoft.com/office/powerpoint/2010/main" val="360513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igure 12-20">
            <a:extLst>
              <a:ext uri="{FF2B5EF4-FFF2-40B4-BE49-F238E27FC236}">
                <a16:creationId xmlns:a16="http://schemas.microsoft.com/office/drawing/2014/main" id="{62CB283F-FFFE-904E-99DA-3E6E048ED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381000"/>
            <a:ext cx="65024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a:extLst>
              <a:ext uri="{FF2B5EF4-FFF2-40B4-BE49-F238E27FC236}">
                <a16:creationId xmlns:a16="http://schemas.microsoft.com/office/drawing/2014/main" id="{D4EDAD51-C400-234F-A952-E8BAE94CDF3C}"/>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panose="020B0604020202020204" pitchFamily="34" charset="0"/>
                <a:ea typeface="ヒラギノ角ゴ Pro W3" panose="020B0300000000000000" pitchFamily="34" charset="-128"/>
              </a:rPr>
              <a:t>Figure 12.20 </a:t>
            </a:r>
            <a:r>
              <a:rPr lang="en-US" altLang="en-US" sz="1100" i="1">
                <a:latin typeface="Arial" panose="020B0604020202020204" pitchFamily="34" charset="0"/>
                <a:ea typeface="ヒラギノ角ゴ Pro W3" panose="020B0300000000000000" pitchFamily="34" charset="-128"/>
              </a:rPr>
              <a:t> The Biology of Cancer</a:t>
            </a:r>
            <a:r>
              <a:rPr lang="en-US" altLang="en-US" sz="1100">
                <a:latin typeface="Arial" panose="020B0604020202020204" pitchFamily="34" charset="0"/>
                <a:ea typeface="ヒラギノ角ゴ Pro W3" panose="020B0300000000000000" pitchFamily="34" charset="-128"/>
              </a:rPr>
              <a:t> (© Garland Science 2007)</a:t>
            </a:r>
          </a:p>
        </p:txBody>
      </p:sp>
    </p:spTree>
    <p:extLst>
      <p:ext uri="{BB962C8B-B14F-4D97-AF65-F5344CB8AC3E}">
        <p14:creationId xmlns:p14="http://schemas.microsoft.com/office/powerpoint/2010/main" val="3682728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7E68385-9735-BA44-8AEC-908326871C90}"/>
              </a:ext>
            </a:extLst>
          </p:cNvPr>
          <p:cNvSpPr>
            <a:spLocks noGrp="1"/>
          </p:cNvSpPr>
          <p:nvPr>
            <p:ph type="title"/>
          </p:nvPr>
        </p:nvSpPr>
        <p:spPr/>
        <p:txBody>
          <a:bodyPr/>
          <a:lstStyle/>
          <a:p>
            <a:r>
              <a:rPr lang="en-US" altLang="en-US"/>
              <a:t>Colon cancer screening</a:t>
            </a:r>
          </a:p>
        </p:txBody>
      </p:sp>
      <p:sp>
        <p:nvSpPr>
          <p:cNvPr id="55298" name="Content Placeholder 2">
            <a:extLst>
              <a:ext uri="{FF2B5EF4-FFF2-40B4-BE49-F238E27FC236}">
                <a16:creationId xmlns:a16="http://schemas.microsoft.com/office/drawing/2014/main" id="{1B2C7DB7-979D-DC4F-8C46-6E43095B1696}"/>
              </a:ext>
            </a:extLst>
          </p:cNvPr>
          <p:cNvSpPr>
            <a:spLocks noGrp="1"/>
          </p:cNvSpPr>
          <p:nvPr>
            <p:ph idx="1"/>
          </p:nvPr>
        </p:nvSpPr>
        <p:spPr/>
        <p:txBody>
          <a:bodyPr/>
          <a:lstStyle/>
          <a:p>
            <a:r>
              <a:rPr lang="en-US" altLang="en-US"/>
              <a:t>Until recently, colonoscopy was the most common way to detect colon cancer.</a:t>
            </a:r>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3399565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148EE01-4E76-544E-ABC2-84163483F5B8}"/>
              </a:ext>
            </a:extLst>
          </p:cNvPr>
          <p:cNvSpPr>
            <a:spLocks noGrp="1"/>
          </p:cNvSpPr>
          <p:nvPr>
            <p:ph type="title"/>
          </p:nvPr>
        </p:nvSpPr>
        <p:spPr/>
        <p:txBody>
          <a:bodyPr/>
          <a:lstStyle/>
          <a:p>
            <a:r>
              <a:rPr lang="en-US" altLang="en-US"/>
              <a:t>Former colon cancer screening guidelines</a:t>
            </a:r>
          </a:p>
        </p:txBody>
      </p:sp>
      <p:sp>
        <p:nvSpPr>
          <p:cNvPr id="32770" name="Rectangle 3">
            <a:extLst>
              <a:ext uri="{FF2B5EF4-FFF2-40B4-BE49-F238E27FC236}">
                <a16:creationId xmlns:a16="http://schemas.microsoft.com/office/drawing/2014/main" id="{26E8B2C8-2F3C-A94E-B3CC-96B21BF85F76}"/>
              </a:ext>
            </a:extLst>
          </p:cNvPr>
          <p:cNvSpPr>
            <a:spLocks noGrp="1"/>
          </p:cNvSpPr>
          <p:nvPr>
            <p:ph type="body" idx="1"/>
          </p:nvPr>
        </p:nvSpPr>
        <p:spPr/>
        <p:txBody>
          <a:bodyPr>
            <a:normAutofit fontScale="70000" lnSpcReduction="20000"/>
          </a:bodyPr>
          <a:lstStyle/>
          <a:p>
            <a:pPr>
              <a:defRPr/>
            </a:pPr>
            <a:r>
              <a:rPr lang="en-US" dirty="0"/>
              <a:t>Screening should start at 50.</a:t>
            </a:r>
          </a:p>
          <a:p>
            <a:pPr>
              <a:defRPr/>
            </a:pPr>
            <a:r>
              <a:rPr lang="en-US" dirty="0"/>
              <a:t>Colonoscopy every 10 years</a:t>
            </a:r>
          </a:p>
          <a:p>
            <a:pPr>
              <a:defRPr/>
            </a:pPr>
            <a:r>
              <a:rPr lang="en-NZ" dirty="0"/>
              <a:t>For people </a:t>
            </a:r>
            <a:r>
              <a:rPr lang="en-NZ" b="1" dirty="0"/>
              <a:t>ages 76 through 85</a:t>
            </a:r>
            <a:r>
              <a:rPr lang="en-NZ" dirty="0"/>
              <a:t>, the decision to be screened should be based on a person’s preferences, life expectancy, overall health, and prior screening history. </a:t>
            </a:r>
          </a:p>
          <a:p>
            <a:pPr>
              <a:defRPr/>
            </a:pPr>
            <a:r>
              <a:rPr lang="en-NZ" dirty="0"/>
              <a:t>People </a:t>
            </a:r>
            <a:r>
              <a:rPr lang="en-NZ" b="1" dirty="0"/>
              <a:t>over 85</a:t>
            </a:r>
            <a:r>
              <a:rPr lang="en-NZ" dirty="0"/>
              <a:t> should no longer get colorectal cancer screening.</a:t>
            </a:r>
          </a:p>
          <a:p>
            <a:pPr>
              <a:defRPr/>
            </a:pPr>
            <a:endParaRPr lang="en-US" dirty="0"/>
          </a:p>
          <a:p>
            <a:pPr>
              <a:defRPr/>
            </a:pPr>
            <a:endParaRPr lang="en-US" dirty="0"/>
          </a:p>
          <a:p>
            <a:pPr lvl="1">
              <a:defRPr/>
            </a:pPr>
            <a:r>
              <a:rPr lang="en-US" dirty="0"/>
              <a:t>High risk individuals (with first degree relatives having had colon cancer) start earlier, test more often and/or use a combination of tests (see next slide)</a:t>
            </a:r>
          </a:p>
          <a:p>
            <a:pPr lvl="1">
              <a:defRPr/>
            </a:pPr>
            <a:endParaRPr lang="en-US" dirty="0"/>
          </a:p>
          <a:p>
            <a:pPr lvl="1">
              <a:defRPr/>
            </a:pPr>
            <a:r>
              <a:rPr lang="en-US" dirty="0"/>
              <a:t>One benefit of colonoscopy is that biopsy can occur simultaneously if abnormality is detected (polyp removed for examination)</a:t>
            </a:r>
          </a:p>
          <a:p>
            <a:pPr lvl="1">
              <a:defRPr/>
            </a:pPr>
            <a:r>
              <a:rPr lang="en-US" dirty="0"/>
              <a:t>Removing polyps can stop cancer progression.</a:t>
            </a:r>
          </a:p>
          <a:p>
            <a:pPr>
              <a:defRPr/>
            </a:pPr>
            <a:endParaRPr lang="en-US" dirty="0"/>
          </a:p>
          <a:p>
            <a:pPr>
              <a:defRPr/>
            </a:pPr>
            <a:endParaRPr lang="en-US" dirty="0"/>
          </a:p>
        </p:txBody>
      </p:sp>
    </p:spTree>
    <p:extLst>
      <p:ext uri="{BB962C8B-B14F-4D97-AF65-F5344CB8AC3E}">
        <p14:creationId xmlns:p14="http://schemas.microsoft.com/office/powerpoint/2010/main" val="4083529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40E94D2-85A1-034B-97C9-B3A234BA8B98}"/>
              </a:ext>
            </a:extLst>
          </p:cNvPr>
          <p:cNvSpPr>
            <a:spLocks noGrp="1"/>
          </p:cNvSpPr>
          <p:nvPr>
            <p:ph type="title"/>
          </p:nvPr>
        </p:nvSpPr>
        <p:spPr/>
        <p:txBody>
          <a:bodyPr/>
          <a:lstStyle/>
          <a:p>
            <a:endParaRPr lang="en-US" altLang="en-US"/>
          </a:p>
        </p:txBody>
      </p:sp>
      <p:sp>
        <p:nvSpPr>
          <p:cNvPr id="57346" name="Rectangle 3">
            <a:extLst>
              <a:ext uri="{FF2B5EF4-FFF2-40B4-BE49-F238E27FC236}">
                <a16:creationId xmlns:a16="http://schemas.microsoft.com/office/drawing/2014/main" id="{F61567CC-18FD-9E4C-96F9-D94D7726357C}"/>
              </a:ext>
            </a:extLst>
          </p:cNvPr>
          <p:cNvSpPr>
            <a:spLocks noGrp="1"/>
          </p:cNvSpPr>
          <p:nvPr>
            <p:ph type="body" idx="1"/>
          </p:nvPr>
        </p:nvSpPr>
        <p:spPr/>
        <p:txBody>
          <a:bodyPr/>
          <a:lstStyle/>
          <a:p>
            <a:pPr>
              <a:lnSpc>
                <a:spcPct val="90000"/>
              </a:lnSpc>
            </a:pPr>
            <a:r>
              <a:rPr lang="en-US" altLang="en-US"/>
              <a:t>2 other screening tests are available and routinely done</a:t>
            </a:r>
          </a:p>
          <a:p>
            <a:pPr lvl="1">
              <a:lnSpc>
                <a:spcPct val="90000"/>
              </a:lnSpc>
            </a:pPr>
            <a:r>
              <a:rPr lang="en-US" altLang="en-US" b="1"/>
              <a:t>Sigmoidoscopy </a:t>
            </a:r>
            <a:r>
              <a:rPr lang="en-US" altLang="en-US"/>
              <a:t>(smaller scope, views only part of the colon)</a:t>
            </a:r>
          </a:p>
          <a:p>
            <a:pPr lvl="1">
              <a:lnSpc>
                <a:spcPct val="90000"/>
              </a:lnSpc>
            </a:pPr>
            <a:r>
              <a:rPr lang="en-US" altLang="en-US" b="1"/>
              <a:t>Fecal examination</a:t>
            </a:r>
            <a:r>
              <a:rPr lang="en-US" altLang="en-US"/>
              <a:t> (fecal occult blood test—FBOT)</a:t>
            </a:r>
          </a:p>
          <a:p>
            <a:pPr lvl="2">
              <a:lnSpc>
                <a:spcPct val="90000"/>
              </a:lnSpc>
            </a:pPr>
            <a:r>
              <a:rPr lang="en-US" altLang="en-US"/>
              <a:t>Identifies blood in feces---an abnormal condition that may indicate colon cancer—can be done often, even at home.</a:t>
            </a:r>
          </a:p>
          <a:p>
            <a:pPr lvl="3">
              <a:lnSpc>
                <a:spcPct val="90000"/>
              </a:lnSpc>
            </a:pPr>
            <a:r>
              <a:rPr lang="en-US" altLang="en-US"/>
              <a:t>i.e. </a:t>
            </a:r>
          </a:p>
          <a:p>
            <a:pPr lvl="1">
              <a:lnSpc>
                <a:spcPct val="90000"/>
              </a:lnSpc>
            </a:pPr>
            <a:r>
              <a:rPr lang="en-US" altLang="en-US" b="1"/>
              <a:t>Gene testing</a:t>
            </a:r>
            <a:r>
              <a:rPr lang="en-US" altLang="en-US"/>
              <a:t> on cells found in feces—Looking for APC mutations!</a:t>
            </a:r>
          </a:p>
          <a:p>
            <a:pPr lvl="2">
              <a:lnSpc>
                <a:spcPct val="90000"/>
              </a:lnSpc>
              <a:buFont typeface="Arial" panose="020B0604020202020204" pitchFamily="34" charset="0"/>
              <a:buNone/>
            </a:pPr>
            <a:endParaRPr lang="en-US" altLang="en-US"/>
          </a:p>
        </p:txBody>
      </p:sp>
    </p:spTree>
    <p:extLst>
      <p:ext uri="{BB962C8B-B14F-4D97-AF65-F5344CB8AC3E}">
        <p14:creationId xmlns:p14="http://schemas.microsoft.com/office/powerpoint/2010/main" val="3022777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E2A8A79D-2B14-B04B-BBFB-87127796F2F2}"/>
              </a:ext>
            </a:extLst>
          </p:cNvPr>
          <p:cNvSpPr>
            <a:spLocks noGrp="1"/>
          </p:cNvSpPr>
          <p:nvPr>
            <p:ph type="title"/>
          </p:nvPr>
        </p:nvSpPr>
        <p:spPr/>
        <p:txBody>
          <a:bodyPr/>
          <a:lstStyle/>
          <a:p>
            <a:r>
              <a:rPr lang="en-US" altLang="en-US"/>
              <a:t>More recent guidelines</a:t>
            </a:r>
          </a:p>
        </p:txBody>
      </p:sp>
      <p:sp>
        <p:nvSpPr>
          <p:cNvPr id="58370" name="Content Placeholder 2">
            <a:extLst>
              <a:ext uri="{FF2B5EF4-FFF2-40B4-BE49-F238E27FC236}">
                <a16:creationId xmlns:a16="http://schemas.microsoft.com/office/drawing/2014/main" id="{46C638AA-E1FE-A643-AD47-40C2A3861FC9}"/>
              </a:ext>
            </a:extLst>
          </p:cNvPr>
          <p:cNvSpPr>
            <a:spLocks noGrp="1"/>
          </p:cNvSpPr>
          <p:nvPr>
            <p:ph idx="1"/>
          </p:nvPr>
        </p:nvSpPr>
        <p:spPr/>
        <p:txBody>
          <a:bodyPr/>
          <a:lstStyle/>
          <a:p>
            <a:r>
              <a:rPr lang="en-US" altLang="en-US"/>
              <a:t>Screening should start at 45, but can include the stool test looking for blood.  High incidence of blood in stool and colon carcinoma. </a:t>
            </a:r>
          </a:p>
          <a:p>
            <a:endParaRPr lang="en-US" altLang="en-US"/>
          </a:p>
          <a:p>
            <a:endParaRPr lang="en-US" altLang="en-US"/>
          </a:p>
        </p:txBody>
      </p:sp>
    </p:spTree>
    <p:extLst>
      <p:ext uri="{BB962C8B-B14F-4D97-AF65-F5344CB8AC3E}">
        <p14:creationId xmlns:p14="http://schemas.microsoft.com/office/powerpoint/2010/main" val="134066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C2672C7-97AB-7C4C-B58C-5CF8B85E3C49}"/>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D51B86C-346C-8242-9811-5F67F6903B8C}"/>
              </a:ext>
            </a:extLst>
          </p:cNvPr>
          <p:cNvSpPr>
            <a:spLocks noGrp="1"/>
          </p:cNvSpPr>
          <p:nvPr>
            <p:ph idx="1"/>
          </p:nvPr>
        </p:nvSpPr>
        <p:spPr/>
        <p:txBody>
          <a:bodyPr>
            <a:normAutofit fontScale="62500" lnSpcReduction="20000"/>
          </a:bodyPr>
          <a:lstStyle/>
          <a:p>
            <a:pPr>
              <a:defRPr/>
            </a:pPr>
            <a:r>
              <a:rPr lang="en-US" b="1" dirty="0"/>
              <a:t>Tests that find polyps and cancer</a:t>
            </a:r>
          </a:p>
          <a:p>
            <a:pPr>
              <a:defRPr/>
            </a:pPr>
            <a:r>
              <a:rPr lang="en-US" dirty="0"/>
              <a:t>		Flexible </a:t>
            </a:r>
            <a:r>
              <a:rPr lang="en-US" dirty="0" err="1"/>
              <a:t>sigmoidoscopy</a:t>
            </a:r>
            <a:r>
              <a:rPr lang="en-US" dirty="0"/>
              <a:t> every 5 years*</a:t>
            </a:r>
          </a:p>
          <a:p>
            <a:pPr>
              <a:defRPr/>
            </a:pPr>
            <a:r>
              <a:rPr lang="en-US" dirty="0"/>
              <a:t>		Colonoscopy every 10 years</a:t>
            </a:r>
          </a:p>
          <a:p>
            <a:pPr>
              <a:defRPr/>
            </a:pPr>
            <a:r>
              <a:rPr lang="en-US" dirty="0"/>
              <a:t>		Double-contrast barium enema every 5 years*</a:t>
            </a:r>
          </a:p>
          <a:p>
            <a:pPr>
              <a:defRPr/>
            </a:pPr>
            <a:r>
              <a:rPr lang="en-US" dirty="0"/>
              <a:t>		CT </a:t>
            </a:r>
            <a:r>
              <a:rPr lang="en-US" dirty="0" err="1"/>
              <a:t>colonography</a:t>
            </a:r>
            <a:r>
              <a:rPr lang="en-US" dirty="0"/>
              <a:t> (virtual colonoscopy) every 5 years*</a:t>
            </a:r>
          </a:p>
          <a:p>
            <a:pPr>
              <a:defRPr/>
            </a:pPr>
            <a:r>
              <a:rPr lang="en-US" b="1" dirty="0"/>
              <a:t>Tests that mainly find cancer</a:t>
            </a:r>
          </a:p>
          <a:p>
            <a:pPr>
              <a:defRPr/>
            </a:pPr>
            <a:r>
              <a:rPr lang="en-US" dirty="0"/>
              <a:t>		Guaiac-based fecal occult blood test (</a:t>
            </a:r>
            <a:r>
              <a:rPr lang="en-US" dirty="0" err="1"/>
              <a:t>gFOBT</a:t>
            </a:r>
            <a:r>
              <a:rPr lang="en-US" dirty="0"/>
              <a:t>) every year*,**</a:t>
            </a:r>
          </a:p>
          <a:p>
            <a:pPr>
              <a:defRPr/>
            </a:pPr>
            <a:r>
              <a:rPr lang="en-US" dirty="0"/>
              <a:t>		Fecal immunochemical test (FIT) every year*,**</a:t>
            </a:r>
          </a:p>
          <a:p>
            <a:pPr>
              <a:defRPr/>
            </a:pPr>
            <a:r>
              <a:rPr lang="en-US" dirty="0"/>
              <a:t>		Stool DNA test (</a:t>
            </a:r>
            <a:r>
              <a:rPr lang="en-US" dirty="0" err="1"/>
              <a:t>sDNA</a:t>
            </a:r>
            <a:r>
              <a:rPr lang="en-US" dirty="0"/>
              <a:t>) every 3 years*</a:t>
            </a:r>
          </a:p>
          <a:p>
            <a:pPr>
              <a:defRPr/>
            </a:pPr>
            <a:r>
              <a:rPr lang="en-US" i="1" dirty="0"/>
              <a:t>*Colonoscopy should be done if test results are positive.</a:t>
            </a:r>
            <a:endParaRPr lang="en-US" dirty="0"/>
          </a:p>
          <a:p>
            <a:pPr>
              <a:defRPr/>
            </a:pPr>
            <a:r>
              <a:rPr lang="en-US" i="1" dirty="0"/>
              <a:t>** Highly-sensitive versions of these tests should be used with the take-home multiple sample method. An FOBT or FIT done during a digital rectal exam in the doctor's office is not adequate for screening.</a:t>
            </a:r>
            <a:endParaRPr lang="en-US" dirty="0"/>
          </a:p>
        </p:txBody>
      </p:sp>
    </p:spTree>
    <p:extLst>
      <p:ext uri="{BB962C8B-B14F-4D97-AF65-F5344CB8AC3E}">
        <p14:creationId xmlns:p14="http://schemas.microsoft.com/office/powerpoint/2010/main" val="1524512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F8B4-E60B-B14D-9DBA-5D1F0EB0253E}"/>
              </a:ext>
            </a:extLst>
          </p:cNvPr>
          <p:cNvSpPr>
            <a:spLocks noGrp="1"/>
          </p:cNvSpPr>
          <p:nvPr>
            <p:ph type="title"/>
          </p:nvPr>
        </p:nvSpPr>
        <p:spPr/>
        <p:txBody>
          <a:bodyPr>
            <a:normAutofit fontScale="90000"/>
          </a:bodyPr>
          <a:lstStyle/>
          <a:p>
            <a:pPr>
              <a:defRPr/>
            </a:pPr>
            <a:r>
              <a:rPr lang="en-US" dirty="0"/>
              <a:t>Katie Couric---a champion for colon cancer research</a:t>
            </a:r>
          </a:p>
        </p:txBody>
      </p:sp>
      <p:pic>
        <p:nvPicPr>
          <p:cNvPr id="60418" name="Content Placeholder 3">
            <a:extLst>
              <a:ext uri="{FF2B5EF4-FFF2-40B4-BE49-F238E27FC236}">
                <a16:creationId xmlns:a16="http://schemas.microsoft.com/office/drawing/2014/main" id="{BBEF12EF-5DD9-AD44-A0BE-CA845EB924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1394" r="-71394"/>
          <a:stretch>
            <a:fillRect/>
          </a:stretch>
        </p:blipFill>
        <p:spPr/>
      </p:pic>
    </p:spTree>
    <p:extLst>
      <p:ext uri="{BB962C8B-B14F-4D97-AF65-F5344CB8AC3E}">
        <p14:creationId xmlns:p14="http://schemas.microsoft.com/office/powerpoint/2010/main" val="1613777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0707681F-A5C6-3740-9D4C-3CE8111E168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F3CA9123-5ABA-3D47-8F5E-6C6BDD45DFF0}"/>
              </a:ext>
            </a:extLst>
          </p:cNvPr>
          <p:cNvSpPr>
            <a:spLocks noGrp="1"/>
          </p:cNvSpPr>
          <p:nvPr>
            <p:ph idx="1"/>
          </p:nvPr>
        </p:nvSpPr>
        <p:spPr/>
        <p:txBody>
          <a:bodyPr>
            <a:normAutofit fontScale="85000" lnSpcReduction="20000"/>
          </a:bodyPr>
          <a:lstStyle/>
          <a:p>
            <a:pPr>
              <a:defRPr/>
            </a:pPr>
            <a:r>
              <a:rPr lang="en-US" dirty="0"/>
              <a:t>After the death of her husband, Jay Monahan, Couric made the nation more aware of the disease and its prevention.  She agreed to have her colonoscopy televised!</a:t>
            </a:r>
          </a:p>
          <a:p>
            <a:pPr>
              <a:defRPr/>
            </a:pPr>
            <a:r>
              <a:rPr lang="en-US" dirty="0">
                <a:hlinkClick r:id="rId2"/>
              </a:rPr>
              <a:t>http://www.youtube.com/watch?v=15JsYSZIT-Q</a:t>
            </a:r>
            <a:endParaRPr lang="en-US" dirty="0"/>
          </a:p>
          <a:p>
            <a:pPr>
              <a:defRPr/>
            </a:pPr>
            <a:endParaRPr lang="en-US" dirty="0"/>
          </a:p>
          <a:p>
            <a:pPr>
              <a:defRPr/>
            </a:pPr>
            <a:endParaRPr lang="en-US" dirty="0"/>
          </a:p>
          <a:p>
            <a:pPr>
              <a:defRPr/>
            </a:pPr>
            <a:endParaRPr lang="en-US" dirty="0"/>
          </a:p>
          <a:p>
            <a:pPr marL="0" indent="0">
              <a:buFont typeface="Arial" panose="020B0604020202020204" pitchFamily="34" charset="0"/>
              <a:buNone/>
              <a:defRPr/>
            </a:pPr>
            <a:r>
              <a:rPr lang="en-US" dirty="0"/>
              <a:t>Later---Homer Simpson agreed too!</a:t>
            </a:r>
          </a:p>
          <a:p>
            <a:pPr marL="0" indent="0">
              <a:buFont typeface="Arial" panose="020B0604020202020204" pitchFamily="34" charset="0"/>
              <a:buNone/>
              <a:defRPr/>
            </a:pPr>
            <a:endParaRPr lang="en-US" dirty="0"/>
          </a:p>
          <a:p>
            <a:pPr>
              <a:defRPr/>
            </a:pPr>
            <a:r>
              <a:rPr lang="en-US" dirty="0">
                <a:hlinkClick r:id="rId3"/>
              </a:rPr>
              <a:t>http://www.youtube.com/watch?v=6uPu1dRRfTY</a:t>
            </a:r>
            <a:endParaRPr lang="en-US" dirty="0"/>
          </a:p>
          <a:p>
            <a:pPr>
              <a:defRPr/>
            </a:pPr>
            <a:endParaRPr lang="en-US" dirty="0"/>
          </a:p>
        </p:txBody>
      </p:sp>
    </p:spTree>
    <p:extLst>
      <p:ext uri="{BB962C8B-B14F-4D97-AF65-F5344CB8AC3E}">
        <p14:creationId xmlns:p14="http://schemas.microsoft.com/office/powerpoint/2010/main" val="397563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EC6273B3-75B1-3C42-95AD-FA53FD1FC879}"/>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9027A79C-6279-C045-9764-F2CD13BE0E92}"/>
              </a:ext>
            </a:extLst>
          </p:cNvPr>
          <p:cNvSpPr>
            <a:spLocks noGrp="1"/>
          </p:cNvSpPr>
          <p:nvPr>
            <p:ph idx="1"/>
          </p:nvPr>
        </p:nvSpPr>
        <p:spPr/>
        <p:txBody>
          <a:bodyPr/>
          <a:lstStyle/>
          <a:p>
            <a:pPr>
              <a:defRPr/>
            </a:pPr>
            <a:r>
              <a:rPr lang="en-US" dirty="0"/>
              <a:t>Both videos are were produced for organization led by Couric and many celebrities---Stand Up To Cancer</a:t>
            </a:r>
          </a:p>
          <a:p>
            <a:pPr>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a:defRPr/>
            </a:pPr>
            <a:r>
              <a:rPr lang="en-US" dirty="0"/>
              <a:t>http://www.standup2cancer.org/</a:t>
            </a:r>
          </a:p>
          <a:p>
            <a:pPr>
              <a:defRPr/>
            </a:pPr>
            <a:endParaRPr lang="en-US" dirty="0"/>
          </a:p>
        </p:txBody>
      </p:sp>
      <p:pic>
        <p:nvPicPr>
          <p:cNvPr id="62467" name="Picture 4">
            <a:extLst>
              <a:ext uri="{FF2B5EF4-FFF2-40B4-BE49-F238E27FC236}">
                <a16:creationId xmlns:a16="http://schemas.microsoft.com/office/drawing/2014/main" id="{A1A2AC04-6226-2A4E-A8FC-95A006A3C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209925"/>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14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A4D6632-6262-8C4B-994B-1809DAEB3E24}"/>
              </a:ext>
            </a:extLst>
          </p:cNvPr>
          <p:cNvSpPr>
            <a:spLocks noGrp="1"/>
          </p:cNvSpPr>
          <p:nvPr>
            <p:ph type="title"/>
          </p:nvPr>
        </p:nvSpPr>
        <p:spPr/>
        <p:txBody>
          <a:bodyPr/>
          <a:lstStyle/>
          <a:p>
            <a:endParaRPr lang="en-US" altLang="en-US"/>
          </a:p>
        </p:txBody>
      </p:sp>
      <p:sp>
        <p:nvSpPr>
          <p:cNvPr id="55298" name="Rectangle 3">
            <a:extLst>
              <a:ext uri="{FF2B5EF4-FFF2-40B4-BE49-F238E27FC236}">
                <a16:creationId xmlns:a16="http://schemas.microsoft.com/office/drawing/2014/main" id="{B24A0161-F8C7-7A4C-BEFF-23D113114FEA}"/>
              </a:ext>
            </a:extLst>
          </p:cNvPr>
          <p:cNvSpPr>
            <a:spLocks noGrp="1"/>
          </p:cNvSpPr>
          <p:nvPr>
            <p:ph type="body" idx="1"/>
          </p:nvPr>
        </p:nvSpPr>
        <p:spPr/>
        <p:txBody>
          <a:bodyPr/>
          <a:lstStyle/>
          <a:p>
            <a:r>
              <a:rPr lang="en-US" altLang="en-US"/>
              <a:t>General exposure recommendation</a:t>
            </a:r>
          </a:p>
          <a:p>
            <a:pPr lvl="1"/>
            <a:r>
              <a:rPr lang="en-US" altLang="en-US"/>
              <a:t>10-30 minutes of sun, without sunblock, 3X a week for Caucasians. Difficult in winter months in some areas!</a:t>
            </a:r>
          </a:p>
          <a:p>
            <a:pPr lvl="1"/>
            <a:endParaRPr lang="en-US" altLang="en-US"/>
          </a:p>
          <a:p>
            <a:pPr lvl="1"/>
            <a:r>
              <a:rPr lang="en-US" altLang="en-US"/>
              <a:t>Vitamin D supplements/Pills. Vitamin D is not water soluble, so monitor dosage carefully.</a:t>
            </a:r>
          </a:p>
          <a:p>
            <a:pPr lvl="1"/>
            <a:r>
              <a:rPr lang="en-US" altLang="en-US">
                <a:hlinkClick r:id="rId2"/>
              </a:rPr>
              <a:t>http://www.cancer.gov/cancertopics/factsheet/prevention/vitamin-D</a:t>
            </a:r>
            <a:endParaRPr lang="en-US" altLang="en-US"/>
          </a:p>
          <a:p>
            <a:pPr lvl="1"/>
            <a:endParaRPr lang="en-US" altLang="en-US"/>
          </a:p>
        </p:txBody>
      </p:sp>
    </p:spTree>
    <p:extLst>
      <p:ext uri="{BB962C8B-B14F-4D97-AF65-F5344CB8AC3E}">
        <p14:creationId xmlns:p14="http://schemas.microsoft.com/office/powerpoint/2010/main" val="9123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a:extLst>
              <a:ext uri="{FF2B5EF4-FFF2-40B4-BE49-F238E27FC236}">
                <a16:creationId xmlns:a16="http://schemas.microsoft.com/office/drawing/2014/main" id="{C3481FD9-C104-2545-8551-70617130598B}"/>
              </a:ext>
            </a:extLst>
          </p:cNvPr>
          <p:cNvSpPr>
            <a:spLocks noGrp="1"/>
          </p:cNvSpPr>
          <p:nvPr>
            <p:ph type="title"/>
          </p:nvPr>
        </p:nvSpPr>
        <p:spPr/>
        <p:txBody>
          <a:bodyPr/>
          <a:lstStyle/>
          <a:p>
            <a:r>
              <a:rPr lang="en-US" altLang="en-US"/>
              <a:t>Ionizing radiation</a:t>
            </a:r>
          </a:p>
        </p:txBody>
      </p:sp>
      <p:sp>
        <p:nvSpPr>
          <p:cNvPr id="56322" name="Content Placeholder 4">
            <a:extLst>
              <a:ext uri="{FF2B5EF4-FFF2-40B4-BE49-F238E27FC236}">
                <a16:creationId xmlns:a16="http://schemas.microsoft.com/office/drawing/2014/main" id="{858FC050-8E4E-4D4E-942E-31E0EFBBBE28}"/>
              </a:ext>
            </a:extLst>
          </p:cNvPr>
          <p:cNvSpPr>
            <a:spLocks noGrp="1"/>
          </p:cNvSpPr>
          <p:nvPr>
            <p:ph idx="1"/>
          </p:nvPr>
        </p:nvSpPr>
        <p:spPr/>
        <p:txBody>
          <a:bodyPr/>
          <a:lstStyle/>
          <a:p>
            <a:r>
              <a:rPr lang="en-US" altLang="en-US"/>
              <a:t>Higher energy than UV. Penetrates into body</a:t>
            </a:r>
          </a:p>
          <a:p>
            <a:endParaRPr lang="en-US" altLang="en-US"/>
          </a:p>
          <a:p>
            <a:r>
              <a:rPr lang="en-US" altLang="en-US"/>
              <a:t>Strips electrons from biomolecules (makes ions)</a:t>
            </a:r>
          </a:p>
          <a:p>
            <a:endParaRPr lang="en-US" altLang="en-US"/>
          </a:p>
          <a:p>
            <a:r>
              <a:rPr lang="en-US" altLang="en-US"/>
              <a:t>Creates mutagens—interact with and alter DNA</a:t>
            </a:r>
          </a:p>
        </p:txBody>
      </p:sp>
    </p:spTree>
    <p:extLst>
      <p:ext uri="{BB962C8B-B14F-4D97-AF65-F5344CB8AC3E}">
        <p14:creationId xmlns:p14="http://schemas.microsoft.com/office/powerpoint/2010/main" val="344481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61747CE-B3C6-304B-BC2D-EE83CCCC92C8}"/>
              </a:ext>
            </a:extLst>
          </p:cNvPr>
          <p:cNvSpPr>
            <a:spLocks noGrp="1"/>
          </p:cNvSpPr>
          <p:nvPr>
            <p:ph type="title"/>
          </p:nvPr>
        </p:nvSpPr>
        <p:spPr/>
        <p:txBody>
          <a:bodyPr/>
          <a:lstStyle/>
          <a:p>
            <a:r>
              <a:rPr lang="en-US" altLang="en-US"/>
              <a:t>X-rays</a:t>
            </a:r>
          </a:p>
        </p:txBody>
      </p:sp>
      <p:sp>
        <p:nvSpPr>
          <p:cNvPr id="20482" name="Rectangle 3">
            <a:extLst>
              <a:ext uri="{FF2B5EF4-FFF2-40B4-BE49-F238E27FC236}">
                <a16:creationId xmlns:a16="http://schemas.microsoft.com/office/drawing/2014/main" id="{D985A694-57AC-8241-AD7B-AA95D92A3BB6}"/>
              </a:ext>
            </a:extLst>
          </p:cNvPr>
          <p:cNvSpPr>
            <a:spLocks noGrp="1"/>
          </p:cNvSpPr>
          <p:nvPr>
            <p:ph type="body" idx="1"/>
          </p:nvPr>
        </p:nvSpPr>
        <p:spPr/>
        <p:txBody>
          <a:bodyPr/>
          <a:lstStyle/>
          <a:p>
            <a:pPr>
              <a:lnSpc>
                <a:spcPct val="90000"/>
              </a:lnSpc>
            </a:pPr>
            <a:r>
              <a:rPr lang="en-US" altLang="en-US"/>
              <a:t>Discovered accidently by Wilhelm Roentgen</a:t>
            </a:r>
          </a:p>
        </p:txBody>
      </p:sp>
      <p:pic>
        <p:nvPicPr>
          <p:cNvPr id="20483" name="Picture 1">
            <a:extLst>
              <a:ext uri="{FF2B5EF4-FFF2-40B4-BE49-F238E27FC236}">
                <a16:creationId xmlns:a16="http://schemas.microsoft.com/office/drawing/2014/main" id="{D5F8BFFF-9E01-474C-9546-E4733F742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62188"/>
            <a:ext cx="2930525"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a:extLst>
              <a:ext uri="{FF2B5EF4-FFF2-40B4-BE49-F238E27FC236}">
                <a16:creationId xmlns:a16="http://schemas.microsoft.com/office/drawing/2014/main" id="{90FB6137-53AE-244E-89F2-6BA303F77937}"/>
              </a:ext>
            </a:extLst>
          </p:cNvPr>
          <p:cNvSpPr txBox="1">
            <a:spLocks noChangeArrowheads="1"/>
          </p:cNvSpPr>
          <p:nvPr/>
        </p:nvSpPr>
        <p:spPr bwMode="auto">
          <a:xfrm>
            <a:off x="4800600" y="2819400"/>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t>The image of bone is the result of absorption of X-rays by dense tissue. The image is like a shadow caused by blocking the X-ray path. </a:t>
            </a:r>
          </a:p>
        </p:txBody>
      </p:sp>
    </p:spTree>
    <p:extLst>
      <p:ext uri="{BB962C8B-B14F-4D97-AF65-F5344CB8AC3E}">
        <p14:creationId xmlns:p14="http://schemas.microsoft.com/office/powerpoint/2010/main" val="414175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225CBC0-D4EE-B449-809F-CDDA41E2706E}"/>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8449E7E4-CC46-C440-8CCB-E89591718C09}"/>
              </a:ext>
            </a:extLst>
          </p:cNvPr>
          <p:cNvSpPr>
            <a:spLocks noGrp="1"/>
          </p:cNvSpPr>
          <p:nvPr>
            <p:ph idx="1"/>
          </p:nvPr>
        </p:nvSpPr>
        <p:spPr/>
        <p:txBody>
          <a:bodyPr/>
          <a:lstStyle/>
          <a:p>
            <a:r>
              <a:rPr lang="en-US" altLang="en-US"/>
              <a:t>Absorption of energy, can result in damage to living tissue.</a:t>
            </a:r>
          </a:p>
          <a:p>
            <a:pPr lvl="1"/>
            <a:r>
              <a:rPr lang="en-US" altLang="en-US"/>
              <a:t>Acute damage---necrosis/burns/cell death</a:t>
            </a:r>
          </a:p>
          <a:p>
            <a:pPr lvl="1"/>
            <a:r>
              <a:rPr lang="en-US" altLang="en-US"/>
              <a:t>Damage to biomolecules, such as DNA.---long term effects</a:t>
            </a:r>
          </a:p>
        </p:txBody>
      </p:sp>
    </p:spTree>
    <p:extLst>
      <p:ext uri="{BB962C8B-B14F-4D97-AF65-F5344CB8AC3E}">
        <p14:creationId xmlns:p14="http://schemas.microsoft.com/office/powerpoint/2010/main" val="196158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2C737FF2-64FF-8D4E-B623-93B55426FF57}"/>
              </a:ext>
            </a:extLst>
          </p:cNvPr>
          <p:cNvSpPr>
            <a:spLocks noGrp="1"/>
          </p:cNvSpPr>
          <p:nvPr>
            <p:ph type="title"/>
          </p:nvPr>
        </p:nvSpPr>
        <p:spPr/>
        <p:txBody>
          <a:bodyPr/>
          <a:lstStyle/>
          <a:p>
            <a:r>
              <a:rPr lang="en-US" altLang="en-US"/>
              <a:t>Link to cancer</a:t>
            </a:r>
          </a:p>
        </p:txBody>
      </p:sp>
      <p:sp>
        <p:nvSpPr>
          <p:cNvPr id="45058" name="Rectangle 3">
            <a:extLst>
              <a:ext uri="{FF2B5EF4-FFF2-40B4-BE49-F238E27FC236}">
                <a16:creationId xmlns:a16="http://schemas.microsoft.com/office/drawing/2014/main" id="{C4557F76-441D-2544-99F7-B0D2C3CACEE9}"/>
              </a:ext>
            </a:extLst>
          </p:cNvPr>
          <p:cNvSpPr>
            <a:spLocks noGrp="1"/>
          </p:cNvSpPr>
          <p:nvPr>
            <p:ph type="body" idx="1"/>
          </p:nvPr>
        </p:nvSpPr>
        <p:spPr>
          <a:xfrm>
            <a:off x="457200" y="1600200"/>
            <a:ext cx="8229600" cy="5029200"/>
          </a:xfrm>
        </p:spPr>
        <p:txBody>
          <a:bodyPr>
            <a:normAutofit lnSpcReduction="10000"/>
          </a:bodyPr>
          <a:lstStyle/>
          <a:p>
            <a:pPr>
              <a:lnSpc>
                <a:spcPct val="90000"/>
              </a:lnSpc>
              <a:defRPr/>
            </a:pPr>
            <a:r>
              <a:rPr lang="en-US" dirty="0"/>
              <a:t>First recognized high rates of cancer in X-ray workers (early radiologists)</a:t>
            </a:r>
          </a:p>
          <a:p>
            <a:pPr>
              <a:lnSpc>
                <a:spcPct val="90000"/>
              </a:lnSpc>
              <a:defRPr/>
            </a:pPr>
            <a:endParaRPr lang="en-US" dirty="0"/>
          </a:p>
          <a:p>
            <a:pPr>
              <a:lnSpc>
                <a:spcPct val="90000"/>
              </a:lnSpc>
              <a:defRPr/>
            </a:pPr>
            <a:r>
              <a:rPr lang="en-US" dirty="0"/>
              <a:t>Burns in exposed skin—necrosis.</a:t>
            </a:r>
          </a:p>
          <a:p>
            <a:pPr>
              <a:lnSpc>
                <a:spcPct val="90000"/>
              </a:lnSpc>
              <a:defRPr/>
            </a:pPr>
            <a:r>
              <a:rPr lang="en-US" dirty="0"/>
              <a:t>High rates of cancer in most exposed areas and in stem cells (leukemia)</a:t>
            </a:r>
          </a:p>
          <a:p>
            <a:pPr>
              <a:lnSpc>
                <a:spcPct val="90000"/>
              </a:lnSpc>
              <a:defRPr/>
            </a:pPr>
            <a:endParaRPr lang="en-US" dirty="0"/>
          </a:p>
          <a:p>
            <a:pPr>
              <a:lnSpc>
                <a:spcPct val="90000"/>
              </a:lnSpc>
              <a:defRPr/>
            </a:pPr>
            <a:r>
              <a:rPr lang="en-US" dirty="0"/>
              <a:t>Important technology, but must be weighed against risk to DNA damage. </a:t>
            </a:r>
          </a:p>
          <a:p>
            <a:pPr>
              <a:lnSpc>
                <a:spcPct val="90000"/>
              </a:lnSpc>
              <a:defRPr/>
            </a:pPr>
            <a:r>
              <a:rPr lang="en-US" dirty="0"/>
              <a:t>Medical imaging has improved to reduce exposure and decrease energy required.</a:t>
            </a:r>
          </a:p>
        </p:txBody>
      </p:sp>
    </p:spTree>
    <p:extLst>
      <p:ext uri="{BB962C8B-B14F-4D97-AF65-F5344CB8AC3E}">
        <p14:creationId xmlns:p14="http://schemas.microsoft.com/office/powerpoint/2010/main" val="164044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5188</TotalTime>
  <Words>2294</Words>
  <Application>Microsoft Macintosh PowerPoint</Application>
  <PresentationFormat>On-screen Show (4:3)</PresentationFormat>
  <Paragraphs>234</Paragraphs>
  <Slides>47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Symbol</vt:lpstr>
      <vt:lpstr>Office Theme</vt:lpstr>
      <vt:lpstr>Cancer Biology Biol 445</vt:lpstr>
      <vt:lpstr>Announcements</vt:lpstr>
      <vt:lpstr>Where were we?</vt:lpstr>
      <vt:lpstr>PowerPoint Presentation</vt:lpstr>
      <vt:lpstr>PowerPoint Presentation</vt:lpstr>
      <vt:lpstr>Ionizing radiation</vt:lpstr>
      <vt:lpstr>X-rays</vt:lpstr>
      <vt:lpstr>PowerPoint Presentation</vt:lpstr>
      <vt:lpstr>Link to cancer</vt:lpstr>
      <vt:lpstr>Mechanism of damage</vt:lpstr>
      <vt:lpstr>Radioactive elements</vt:lpstr>
      <vt:lpstr>PowerPoint Presentation</vt:lpstr>
      <vt:lpstr>Types of nuclear radiation/decay/particles</vt:lpstr>
      <vt:lpstr>In biology, we are mainly concerned with radioactivity’s ability to damage tissues</vt:lpstr>
      <vt:lpstr>Penetrating capability is related to ability to cause DNA damage</vt:lpstr>
      <vt:lpstr>PowerPoint Presentation</vt:lpstr>
      <vt:lpstr>“Accidental” exposures</vt:lpstr>
      <vt:lpstr>Leukemia often seen as the predominant cancer—after radiation exposure.</vt:lpstr>
      <vt:lpstr>Leukemia increase  is often overestimated</vt:lpstr>
      <vt:lpstr>Changing direction….Confusing concepts</vt:lpstr>
      <vt:lpstr>PowerPoint Presentation</vt:lpstr>
      <vt:lpstr>What does cancer look/feel like?</vt:lpstr>
      <vt:lpstr>American Cancer Society’s list</vt:lpstr>
      <vt:lpstr>PowerPoint Presentation</vt:lpstr>
      <vt:lpstr>Cancer screening.</vt:lpstr>
      <vt:lpstr>Pap smear/test</vt:lpstr>
      <vt:lpstr>PowerPoint Presentation</vt:lpstr>
      <vt:lpstr>General guidelines</vt:lpstr>
      <vt:lpstr>PowerPoint Presentation</vt:lpstr>
      <vt:lpstr>Abnormal pap test/NCI </vt:lpstr>
      <vt:lpstr>Imaging internal tissues</vt:lpstr>
      <vt:lpstr>Mammography</vt:lpstr>
      <vt:lpstr>PowerPoint Presentation</vt:lpstr>
      <vt:lpstr>Newest technology—3D mammography </vt:lpstr>
      <vt:lpstr>Shift in practice…</vt:lpstr>
      <vt:lpstr>Guidelines as of  October 2015 </vt:lpstr>
      <vt:lpstr>For women at higher than average risk </vt:lpstr>
      <vt:lpstr>Changes…</vt:lpstr>
      <vt:lpstr>PowerPoint Presentation</vt:lpstr>
      <vt:lpstr>Colon cancer screening</vt:lpstr>
      <vt:lpstr>Former colon cancer screening guidelines</vt:lpstr>
      <vt:lpstr>PowerPoint Presentation</vt:lpstr>
      <vt:lpstr>More recent guidelines</vt:lpstr>
      <vt:lpstr>PowerPoint Presentation</vt:lpstr>
      <vt:lpstr>Katie Couric---a champion for colon cancer research</vt:lpstr>
      <vt:lpstr>PowerPoint Presentation</vt:lpstr>
      <vt:lpstr>PowerPoint Presentation</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218</cp:revision>
  <cp:lastPrinted>2020-02-12T16:48:13Z</cp:lastPrinted>
  <dcterms:created xsi:type="dcterms:W3CDTF">2010-08-03T14:43:51Z</dcterms:created>
  <dcterms:modified xsi:type="dcterms:W3CDTF">2020-04-08T15:33:55Z</dcterms:modified>
</cp:coreProperties>
</file>